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61" r:id="rId2"/>
    <p:sldId id="441" r:id="rId3"/>
    <p:sldId id="433" r:id="rId4"/>
    <p:sldId id="434" r:id="rId5"/>
    <p:sldId id="424" r:id="rId6"/>
    <p:sldId id="425" r:id="rId7"/>
    <p:sldId id="426" r:id="rId8"/>
    <p:sldId id="427" r:id="rId9"/>
    <p:sldId id="431" r:id="rId10"/>
    <p:sldId id="465" r:id="rId11"/>
    <p:sldId id="466" r:id="rId12"/>
    <p:sldId id="467" r:id="rId13"/>
    <p:sldId id="432" r:id="rId14"/>
    <p:sldId id="418" r:id="rId15"/>
    <p:sldId id="435" r:id="rId16"/>
    <p:sldId id="436" r:id="rId17"/>
    <p:sldId id="444" r:id="rId18"/>
    <p:sldId id="445" r:id="rId19"/>
    <p:sldId id="446" r:id="rId20"/>
    <p:sldId id="419" r:id="rId21"/>
    <p:sldId id="447" r:id="rId22"/>
    <p:sldId id="452" r:id="rId23"/>
    <p:sldId id="453" r:id="rId24"/>
    <p:sldId id="454" r:id="rId25"/>
    <p:sldId id="455" r:id="rId26"/>
    <p:sldId id="456" r:id="rId27"/>
    <p:sldId id="458" r:id="rId28"/>
    <p:sldId id="457" r:id="rId29"/>
    <p:sldId id="459" r:id="rId30"/>
    <p:sldId id="464" r:id="rId31"/>
    <p:sldId id="460" r:id="rId32"/>
    <p:sldId id="461" r:id="rId33"/>
    <p:sldId id="463" r:id="rId34"/>
    <p:sldId id="450" r:id="rId35"/>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p:scale>
          <a:sx n="70" d="100"/>
          <a:sy n="70" d="100"/>
        </p:scale>
        <p:origin x="-660" y="-96"/>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A88336-F60A-489D-BB7D-BAA789CC6598}"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F74F67DC-A337-48A9-B8B6-B4FF9ED14514}">
      <dgm:prSet phldrT="[Texto]" custT="1"/>
      <dgm:spPr>
        <a:solidFill>
          <a:schemeClr val="accent6">
            <a:lumMod val="60000"/>
            <a:lumOff val="40000"/>
          </a:schemeClr>
        </a:solidFill>
      </dgm:spPr>
      <dgm:t>
        <a:bodyPr/>
        <a:lstStyle/>
        <a:p>
          <a:pPr algn="just"/>
          <a:r>
            <a:rPr lang="es-MX" sz="2000" i="1" dirty="0" smtClean="0">
              <a:solidFill>
                <a:schemeClr val="tx2">
                  <a:lumMod val="50000"/>
                </a:schemeClr>
              </a:solidFill>
              <a:latin typeface="+mj-lt"/>
            </a:rPr>
            <a:t>Análogo de la Hormona Juvenil de crecimiento (HJ). </a:t>
          </a:r>
          <a:r>
            <a:rPr lang="es-MX" sz="2000" dirty="0" smtClean="0">
              <a:solidFill>
                <a:schemeClr val="tx2">
                  <a:lumMod val="50000"/>
                </a:schemeClr>
              </a:solidFill>
              <a:latin typeface="+mj-lt"/>
            </a:rPr>
            <a:t>La HJ regula el desarrollo y la reproducción en insectos, su mecanismo de acción está dirigido en la metamorfosis del insecto actuando como HJ para posteriormente evitar la maduración, conservando las características inmaduras por mucho tiempo en estado de larva hasta inhibir la emergencia del adulto (pupa a imago). </a:t>
          </a:r>
          <a:endParaRPr lang="es-ES" sz="2000" dirty="0">
            <a:solidFill>
              <a:schemeClr val="tx2">
                <a:lumMod val="50000"/>
              </a:schemeClr>
            </a:solidFill>
            <a:latin typeface="+mj-lt"/>
          </a:endParaRPr>
        </a:p>
      </dgm:t>
    </dgm:pt>
    <dgm:pt modelId="{1D23693F-B523-447B-9EA6-D346CF87B8BD}" type="parTrans" cxnId="{7B1447B8-F2FF-4F31-AB31-AA8612384756}">
      <dgm:prSet/>
      <dgm:spPr/>
      <dgm:t>
        <a:bodyPr/>
        <a:lstStyle/>
        <a:p>
          <a:pPr algn="just"/>
          <a:endParaRPr lang="es-ES" sz="2000">
            <a:solidFill>
              <a:schemeClr val="tx2">
                <a:lumMod val="50000"/>
              </a:schemeClr>
            </a:solidFill>
            <a:latin typeface="+mj-lt"/>
          </a:endParaRPr>
        </a:p>
      </dgm:t>
    </dgm:pt>
    <dgm:pt modelId="{6E15C008-10CC-4608-8E51-4D67C32D1AAD}" type="sibTrans" cxnId="{7B1447B8-F2FF-4F31-AB31-AA8612384756}">
      <dgm:prSet/>
      <dgm:spPr/>
      <dgm:t>
        <a:bodyPr/>
        <a:lstStyle/>
        <a:p>
          <a:pPr algn="just"/>
          <a:endParaRPr lang="es-ES" sz="2000">
            <a:solidFill>
              <a:schemeClr val="tx2">
                <a:lumMod val="50000"/>
              </a:schemeClr>
            </a:solidFill>
            <a:latin typeface="+mj-lt"/>
          </a:endParaRPr>
        </a:p>
      </dgm:t>
    </dgm:pt>
    <dgm:pt modelId="{A45E3235-AE1B-4F7D-9D18-EFACB5AD4FDC}">
      <dgm:prSet phldrT="[Texto]" custT="1"/>
      <dgm:spPr/>
      <dgm:t>
        <a:bodyPr/>
        <a:lstStyle/>
        <a:p>
          <a:pPr algn="just"/>
          <a:r>
            <a:rPr lang="es-MX" sz="1800" b="1" dirty="0" smtClean="0">
              <a:solidFill>
                <a:schemeClr val="tx2">
                  <a:lumMod val="50000"/>
                </a:schemeClr>
              </a:solidFill>
              <a:latin typeface="+mj-lt"/>
            </a:rPr>
            <a:t>Metopreno</a:t>
          </a:r>
          <a:endParaRPr lang="es-ES" sz="1800" dirty="0">
            <a:solidFill>
              <a:schemeClr val="tx2">
                <a:lumMod val="50000"/>
              </a:schemeClr>
            </a:solidFill>
            <a:latin typeface="+mj-lt"/>
          </a:endParaRPr>
        </a:p>
      </dgm:t>
    </dgm:pt>
    <dgm:pt modelId="{8A386B47-C032-437F-8A66-E62A52131D29}" type="parTrans" cxnId="{BF131756-FEDE-4626-80BB-4498B6061FAF}">
      <dgm:prSet/>
      <dgm:spPr/>
      <dgm:t>
        <a:bodyPr/>
        <a:lstStyle/>
        <a:p>
          <a:pPr algn="just"/>
          <a:endParaRPr lang="es-ES" sz="2000">
            <a:solidFill>
              <a:schemeClr val="tx2">
                <a:lumMod val="50000"/>
              </a:schemeClr>
            </a:solidFill>
            <a:latin typeface="+mj-lt"/>
          </a:endParaRPr>
        </a:p>
      </dgm:t>
    </dgm:pt>
    <dgm:pt modelId="{9E56EC8C-FA5C-483E-8829-554153DA9966}" type="sibTrans" cxnId="{BF131756-FEDE-4626-80BB-4498B6061FAF}">
      <dgm:prSet/>
      <dgm:spPr/>
      <dgm:t>
        <a:bodyPr/>
        <a:lstStyle/>
        <a:p>
          <a:pPr algn="just"/>
          <a:endParaRPr lang="es-ES" sz="2000">
            <a:solidFill>
              <a:schemeClr val="tx2">
                <a:lumMod val="50000"/>
              </a:schemeClr>
            </a:solidFill>
            <a:latin typeface="+mj-lt"/>
          </a:endParaRPr>
        </a:p>
      </dgm:t>
    </dgm:pt>
    <dgm:pt modelId="{9901EFE9-1B14-467E-AFC0-FA0C3C1B4F65}">
      <dgm:prSet phldrT="[Texto]" custT="1"/>
      <dgm:spPr/>
      <dgm:t>
        <a:bodyPr/>
        <a:lstStyle/>
        <a:p>
          <a:pPr algn="just"/>
          <a:r>
            <a:rPr lang="es-MX" sz="1800" b="1" dirty="0" smtClean="0">
              <a:solidFill>
                <a:schemeClr val="tx2">
                  <a:lumMod val="50000"/>
                </a:schemeClr>
              </a:solidFill>
              <a:latin typeface="+mj-lt"/>
            </a:rPr>
            <a:t>Novalurón</a:t>
          </a:r>
          <a:endParaRPr lang="es-ES" sz="1800" dirty="0">
            <a:solidFill>
              <a:schemeClr val="tx2">
                <a:lumMod val="50000"/>
              </a:schemeClr>
            </a:solidFill>
            <a:latin typeface="+mj-lt"/>
          </a:endParaRPr>
        </a:p>
      </dgm:t>
    </dgm:pt>
    <dgm:pt modelId="{FB7838FC-6940-4AE5-B10B-F5304AB2707A}" type="parTrans" cxnId="{25387C34-A4C4-48AE-9FF8-6D05682E61E5}">
      <dgm:prSet/>
      <dgm:spPr/>
      <dgm:t>
        <a:bodyPr/>
        <a:lstStyle/>
        <a:p>
          <a:pPr algn="just"/>
          <a:endParaRPr lang="es-ES" sz="2000">
            <a:solidFill>
              <a:schemeClr val="tx2">
                <a:lumMod val="50000"/>
              </a:schemeClr>
            </a:solidFill>
            <a:latin typeface="+mj-lt"/>
          </a:endParaRPr>
        </a:p>
      </dgm:t>
    </dgm:pt>
    <dgm:pt modelId="{8C0E6029-F205-4AAD-8909-FF7F8983E507}" type="sibTrans" cxnId="{25387C34-A4C4-48AE-9FF8-6D05682E61E5}">
      <dgm:prSet/>
      <dgm:spPr/>
      <dgm:t>
        <a:bodyPr/>
        <a:lstStyle/>
        <a:p>
          <a:pPr algn="just"/>
          <a:endParaRPr lang="es-ES" sz="2000">
            <a:solidFill>
              <a:schemeClr val="tx2">
                <a:lumMod val="50000"/>
              </a:schemeClr>
            </a:solidFill>
            <a:latin typeface="+mj-lt"/>
          </a:endParaRPr>
        </a:p>
      </dgm:t>
    </dgm:pt>
    <dgm:pt modelId="{78614917-E3FF-4F92-8E08-328132A94B49}">
      <dgm:prSet phldrT="[Texto]" custT="1"/>
      <dgm:spPr>
        <a:solidFill>
          <a:schemeClr val="accent3">
            <a:lumMod val="60000"/>
            <a:lumOff val="40000"/>
          </a:schemeClr>
        </a:solidFill>
      </dgm:spPr>
      <dgm:t>
        <a:bodyPr/>
        <a:lstStyle/>
        <a:p>
          <a:pPr algn="just"/>
          <a:r>
            <a:rPr lang="es-MX" sz="2000" i="1" dirty="0" smtClean="0">
              <a:solidFill>
                <a:schemeClr val="tx2">
                  <a:lumMod val="50000"/>
                </a:schemeClr>
              </a:solidFill>
              <a:latin typeface="+mj-lt"/>
            </a:rPr>
            <a:t>Inhibidor de la síntesis de quitina</a:t>
          </a:r>
          <a:r>
            <a:rPr lang="es-MX" sz="2000" dirty="0" smtClean="0">
              <a:solidFill>
                <a:schemeClr val="tx2">
                  <a:lumMod val="50000"/>
                </a:schemeClr>
              </a:solidFill>
              <a:latin typeface="+mj-lt"/>
            </a:rPr>
            <a:t> (polisacárido que da la dureza al exoesqueleto de todos los artrópodos) por contacto o ingestión, necesaria para el desarrollo completo en el ciclo biológico de los mosquitos. Al ingerirlo se inhibe la producción de quitina, presentando malformaciones y características inmaduras por prolongados días hasta la inhibición de la emergencia del adulto y/o muerte de la larva.</a:t>
          </a:r>
          <a:endParaRPr lang="es-ES" sz="2000" dirty="0">
            <a:solidFill>
              <a:schemeClr val="tx2">
                <a:lumMod val="50000"/>
              </a:schemeClr>
            </a:solidFill>
            <a:latin typeface="+mj-lt"/>
          </a:endParaRPr>
        </a:p>
      </dgm:t>
    </dgm:pt>
    <dgm:pt modelId="{049E85AB-049B-4BF1-BDBB-57D8BAABF9A3}" type="sibTrans" cxnId="{55584CC1-1AEB-4FCE-9CB3-AE1BBD3FECA3}">
      <dgm:prSet/>
      <dgm:spPr/>
      <dgm:t>
        <a:bodyPr/>
        <a:lstStyle/>
        <a:p>
          <a:pPr algn="just"/>
          <a:endParaRPr lang="es-ES" sz="2000">
            <a:solidFill>
              <a:schemeClr val="tx2">
                <a:lumMod val="50000"/>
              </a:schemeClr>
            </a:solidFill>
            <a:latin typeface="+mj-lt"/>
          </a:endParaRPr>
        </a:p>
      </dgm:t>
    </dgm:pt>
    <dgm:pt modelId="{8D632CC0-E2BB-4774-8CD8-FF53E87D3759}" type="parTrans" cxnId="{55584CC1-1AEB-4FCE-9CB3-AE1BBD3FECA3}">
      <dgm:prSet/>
      <dgm:spPr/>
      <dgm:t>
        <a:bodyPr/>
        <a:lstStyle/>
        <a:p>
          <a:pPr algn="just"/>
          <a:endParaRPr lang="es-ES" sz="2000">
            <a:solidFill>
              <a:schemeClr val="tx2">
                <a:lumMod val="50000"/>
              </a:schemeClr>
            </a:solidFill>
            <a:latin typeface="+mj-lt"/>
          </a:endParaRPr>
        </a:p>
      </dgm:t>
    </dgm:pt>
    <dgm:pt modelId="{A6D3AC19-D981-4790-BAD8-6FA1062FE0D7}">
      <dgm:prSet custT="1"/>
      <dgm:spPr/>
      <dgm:t>
        <a:bodyPr/>
        <a:lstStyle/>
        <a:p>
          <a:pPr algn="just"/>
          <a:r>
            <a:rPr lang="es-MX" sz="1800" b="1" dirty="0" smtClean="0">
              <a:solidFill>
                <a:schemeClr val="tx2">
                  <a:lumMod val="50000"/>
                </a:schemeClr>
              </a:solidFill>
              <a:latin typeface="+mj-lt"/>
            </a:rPr>
            <a:t>Piriproxifen</a:t>
          </a:r>
          <a:endParaRPr lang="es-MX" sz="1800" dirty="0">
            <a:solidFill>
              <a:schemeClr val="tx2">
                <a:lumMod val="50000"/>
              </a:schemeClr>
            </a:solidFill>
            <a:latin typeface="+mj-lt"/>
          </a:endParaRPr>
        </a:p>
      </dgm:t>
    </dgm:pt>
    <dgm:pt modelId="{566FE3E7-14B9-4113-9BB4-AF8ECDAF941D}" type="parTrans" cxnId="{C90CD097-E021-4A6A-939E-368B8BA9D93D}">
      <dgm:prSet/>
      <dgm:spPr/>
      <dgm:t>
        <a:bodyPr/>
        <a:lstStyle/>
        <a:p>
          <a:pPr algn="just"/>
          <a:endParaRPr lang="es-ES" sz="2000">
            <a:solidFill>
              <a:schemeClr val="tx2">
                <a:lumMod val="50000"/>
              </a:schemeClr>
            </a:solidFill>
            <a:latin typeface="+mj-lt"/>
          </a:endParaRPr>
        </a:p>
      </dgm:t>
    </dgm:pt>
    <dgm:pt modelId="{8ADB3146-A40A-4D91-B7BB-4D194686D4D0}" type="sibTrans" cxnId="{C90CD097-E021-4A6A-939E-368B8BA9D93D}">
      <dgm:prSet/>
      <dgm:spPr/>
      <dgm:t>
        <a:bodyPr/>
        <a:lstStyle/>
        <a:p>
          <a:pPr algn="just"/>
          <a:endParaRPr lang="es-ES" sz="2000">
            <a:solidFill>
              <a:schemeClr val="tx2">
                <a:lumMod val="50000"/>
              </a:schemeClr>
            </a:solidFill>
            <a:latin typeface="+mj-lt"/>
          </a:endParaRPr>
        </a:p>
      </dgm:t>
    </dgm:pt>
    <dgm:pt modelId="{143608EC-CD73-43B6-8F09-D5378A63F274}" type="pres">
      <dgm:prSet presAssocID="{34A88336-F60A-489D-BB7D-BAA789CC6598}" presName="linear" presStyleCnt="0">
        <dgm:presLayoutVars>
          <dgm:animLvl val="lvl"/>
          <dgm:resizeHandles val="exact"/>
        </dgm:presLayoutVars>
      </dgm:prSet>
      <dgm:spPr/>
      <dgm:t>
        <a:bodyPr/>
        <a:lstStyle/>
        <a:p>
          <a:endParaRPr lang="es-ES"/>
        </a:p>
      </dgm:t>
    </dgm:pt>
    <dgm:pt modelId="{756B5820-E05C-4015-93CC-59DAD9A71A5C}" type="pres">
      <dgm:prSet presAssocID="{F74F67DC-A337-48A9-B8B6-B4FF9ED14514}" presName="parentText" presStyleLbl="node1" presStyleIdx="0" presStyleCnt="2">
        <dgm:presLayoutVars>
          <dgm:chMax val="0"/>
          <dgm:bulletEnabled val="1"/>
        </dgm:presLayoutVars>
      </dgm:prSet>
      <dgm:spPr/>
      <dgm:t>
        <a:bodyPr/>
        <a:lstStyle/>
        <a:p>
          <a:endParaRPr lang="es-ES"/>
        </a:p>
      </dgm:t>
    </dgm:pt>
    <dgm:pt modelId="{10097095-D9A8-44F8-A52D-5E88CC72DCD4}" type="pres">
      <dgm:prSet presAssocID="{F74F67DC-A337-48A9-B8B6-B4FF9ED14514}" presName="childText" presStyleLbl="revTx" presStyleIdx="0" presStyleCnt="2" custScaleY="78168">
        <dgm:presLayoutVars>
          <dgm:bulletEnabled val="1"/>
        </dgm:presLayoutVars>
      </dgm:prSet>
      <dgm:spPr/>
      <dgm:t>
        <a:bodyPr/>
        <a:lstStyle/>
        <a:p>
          <a:endParaRPr lang="es-ES"/>
        </a:p>
      </dgm:t>
    </dgm:pt>
    <dgm:pt modelId="{78F57AF0-E91F-44D6-B92B-9247D8A1C201}" type="pres">
      <dgm:prSet presAssocID="{78614917-E3FF-4F92-8E08-328132A94B49}" presName="parentText" presStyleLbl="node1" presStyleIdx="1" presStyleCnt="2">
        <dgm:presLayoutVars>
          <dgm:chMax val="0"/>
          <dgm:bulletEnabled val="1"/>
        </dgm:presLayoutVars>
      </dgm:prSet>
      <dgm:spPr/>
      <dgm:t>
        <a:bodyPr/>
        <a:lstStyle/>
        <a:p>
          <a:endParaRPr lang="es-ES"/>
        </a:p>
      </dgm:t>
    </dgm:pt>
    <dgm:pt modelId="{DD80527D-889F-4DAE-9C7D-C163CC916668}" type="pres">
      <dgm:prSet presAssocID="{78614917-E3FF-4F92-8E08-328132A94B49}" presName="childText" presStyleLbl="revTx" presStyleIdx="1" presStyleCnt="2">
        <dgm:presLayoutVars>
          <dgm:bulletEnabled val="1"/>
        </dgm:presLayoutVars>
      </dgm:prSet>
      <dgm:spPr/>
      <dgm:t>
        <a:bodyPr/>
        <a:lstStyle/>
        <a:p>
          <a:endParaRPr lang="es-ES"/>
        </a:p>
      </dgm:t>
    </dgm:pt>
  </dgm:ptLst>
  <dgm:cxnLst>
    <dgm:cxn modelId="{55584CC1-1AEB-4FCE-9CB3-AE1BBD3FECA3}" srcId="{34A88336-F60A-489D-BB7D-BAA789CC6598}" destId="{78614917-E3FF-4F92-8E08-328132A94B49}" srcOrd="1" destOrd="0" parTransId="{8D632CC0-E2BB-4774-8CD8-FF53E87D3759}" sibTransId="{049E85AB-049B-4BF1-BDBB-57D8BAABF9A3}"/>
    <dgm:cxn modelId="{BF131756-FEDE-4626-80BB-4498B6061FAF}" srcId="{F74F67DC-A337-48A9-B8B6-B4FF9ED14514}" destId="{A45E3235-AE1B-4F7D-9D18-EFACB5AD4FDC}" srcOrd="0" destOrd="0" parTransId="{8A386B47-C032-437F-8A66-E62A52131D29}" sibTransId="{9E56EC8C-FA5C-483E-8829-554153DA9966}"/>
    <dgm:cxn modelId="{55F0002E-A093-425E-9B5C-74FF483B904B}" type="presOf" srcId="{A45E3235-AE1B-4F7D-9D18-EFACB5AD4FDC}" destId="{10097095-D9A8-44F8-A52D-5E88CC72DCD4}" srcOrd="0" destOrd="0" presId="urn:microsoft.com/office/officeart/2005/8/layout/vList2"/>
    <dgm:cxn modelId="{7B1447B8-F2FF-4F31-AB31-AA8612384756}" srcId="{34A88336-F60A-489D-BB7D-BAA789CC6598}" destId="{F74F67DC-A337-48A9-B8B6-B4FF9ED14514}" srcOrd="0" destOrd="0" parTransId="{1D23693F-B523-447B-9EA6-D346CF87B8BD}" sibTransId="{6E15C008-10CC-4608-8E51-4D67C32D1AAD}"/>
    <dgm:cxn modelId="{25387C34-A4C4-48AE-9FF8-6D05682E61E5}" srcId="{78614917-E3FF-4F92-8E08-328132A94B49}" destId="{9901EFE9-1B14-467E-AFC0-FA0C3C1B4F65}" srcOrd="0" destOrd="0" parTransId="{FB7838FC-6940-4AE5-B10B-F5304AB2707A}" sibTransId="{8C0E6029-F205-4AAD-8909-FF7F8983E507}"/>
    <dgm:cxn modelId="{C90CD097-E021-4A6A-939E-368B8BA9D93D}" srcId="{F74F67DC-A337-48A9-B8B6-B4FF9ED14514}" destId="{A6D3AC19-D981-4790-BAD8-6FA1062FE0D7}" srcOrd="1" destOrd="0" parTransId="{566FE3E7-14B9-4113-9BB4-AF8ECDAF941D}" sibTransId="{8ADB3146-A40A-4D91-B7BB-4D194686D4D0}"/>
    <dgm:cxn modelId="{5E91B8D2-B580-4544-985D-4166A66C466B}" type="presOf" srcId="{9901EFE9-1B14-467E-AFC0-FA0C3C1B4F65}" destId="{DD80527D-889F-4DAE-9C7D-C163CC916668}" srcOrd="0" destOrd="0" presId="urn:microsoft.com/office/officeart/2005/8/layout/vList2"/>
    <dgm:cxn modelId="{D9658051-F4E5-4950-872A-49B71C781E09}" type="presOf" srcId="{78614917-E3FF-4F92-8E08-328132A94B49}" destId="{78F57AF0-E91F-44D6-B92B-9247D8A1C201}" srcOrd="0" destOrd="0" presId="urn:microsoft.com/office/officeart/2005/8/layout/vList2"/>
    <dgm:cxn modelId="{EE9C1324-AC25-4F2A-A221-5106C0D28E31}" type="presOf" srcId="{34A88336-F60A-489D-BB7D-BAA789CC6598}" destId="{143608EC-CD73-43B6-8F09-D5378A63F274}" srcOrd="0" destOrd="0" presId="urn:microsoft.com/office/officeart/2005/8/layout/vList2"/>
    <dgm:cxn modelId="{70AAFBF1-EBE8-40B7-A790-5DE3802791B3}" type="presOf" srcId="{A6D3AC19-D981-4790-BAD8-6FA1062FE0D7}" destId="{10097095-D9A8-44F8-A52D-5E88CC72DCD4}" srcOrd="0" destOrd="1" presId="urn:microsoft.com/office/officeart/2005/8/layout/vList2"/>
    <dgm:cxn modelId="{C5B9AD61-5474-49F5-900E-FC564FE19A58}" type="presOf" srcId="{F74F67DC-A337-48A9-B8B6-B4FF9ED14514}" destId="{756B5820-E05C-4015-93CC-59DAD9A71A5C}" srcOrd="0" destOrd="0" presId="urn:microsoft.com/office/officeart/2005/8/layout/vList2"/>
    <dgm:cxn modelId="{96C135E1-360B-4D2E-AB7F-0D4DC311C27A}" type="presParOf" srcId="{143608EC-CD73-43B6-8F09-D5378A63F274}" destId="{756B5820-E05C-4015-93CC-59DAD9A71A5C}" srcOrd="0" destOrd="0" presId="urn:microsoft.com/office/officeart/2005/8/layout/vList2"/>
    <dgm:cxn modelId="{27BC15F8-8EFA-4BA7-83AC-5FD7E794FD7F}" type="presParOf" srcId="{143608EC-CD73-43B6-8F09-D5378A63F274}" destId="{10097095-D9A8-44F8-A52D-5E88CC72DCD4}" srcOrd="1" destOrd="0" presId="urn:microsoft.com/office/officeart/2005/8/layout/vList2"/>
    <dgm:cxn modelId="{2BD9C327-EB70-4B82-8BAF-C3D6833A9111}" type="presParOf" srcId="{143608EC-CD73-43B6-8F09-D5378A63F274}" destId="{78F57AF0-E91F-44D6-B92B-9247D8A1C201}" srcOrd="2" destOrd="0" presId="urn:microsoft.com/office/officeart/2005/8/layout/vList2"/>
    <dgm:cxn modelId="{1356AB5D-6EBB-44CB-80A6-ABB6EBA7D089}" type="presParOf" srcId="{143608EC-CD73-43B6-8F09-D5378A63F274}" destId="{DD80527D-889F-4DAE-9C7D-C163CC916668}"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6B5820-E05C-4015-93CC-59DAD9A71A5C}">
      <dsp:nvSpPr>
        <dsp:cNvPr id="0" name=""/>
        <dsp:cNvSpPr/>
      </dsp:nvSpPr>
      <dsp:spPr>
        <a:xfrm>
          <a:off x="0" y="33234"/>
          <a:ext cx="10465163" cy="1724671"/>
        </a:xfrm>
        <a:prstGeom prst="roundRect">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s-MX" sz="2000" i="1" kern="1200" dirty="0" smtClean="0">
              <a:solidFill>
                <a:schemeClr val="tx2">
                  <a:lumMod val="50000"/>
                </a:schemeClr>
              </a:solidFill>
              <a:latin typeface="+mj-lt"/>
            </a:rPr>
            <a:t>Análogo de la Hormona Juvenil de crecimiento (HJ). </a:t>
          </a:r>
          <a:r>
            <a:rPr lang="es-MX" sz="2000" kern="1200" dirty="0" smtClean="0">
              <a:solidFill>
                <a:schemeClr val="tx2">
                  <a:lumMod val="50000"/>
                </a:schemeClr>
              </a:solidFill>
              <a:latin typeface="+mj-lt"/>
            </a:rPr>
            <a:t>La HJ regula el desarrollo y la reproducción en insectos, su mecanismo de acción está dirigido en la metamorfosis del insecto actuando como HJ para posteriormente evitar la maduración, conservando las características inmaduras por mucho tiempo en estado de larva hasta inhibir la emergencia del adulto (pupa a imago). </a:t>
          </a:r>
          <a:endParaRPr lang="es-ES" sz="2000" kern="1200" dirty="0">
            <a:solidFill>
              <a:schemeClr val="tx2">
                <a:lumMod val="50000"/>
              </a:schemeClr>
            </a:solidFill>
            <a:latin typeface="+mj-lt"/>
          </a:endParaRPr>
        </a:p>
      </dsp:txBody>
      <dsp:txXfrm>
        <a:off x="84191" y="117425"/>
        <a:ext cx="10296781" cy="1556289"/>
      </dsp:txXfrm>
    </dsp:sp>
    <dsp:sp modelId="{10097095-D9A8-44F8-A52D-5E88CC72DCD4}">
      <dsp:nvSpPr>
        <dsp:cNvPr id="0" name=""/>
        <dsp:cNvSpPr/>
      </dsp:nvSpPr>
      <dsp:spPr>
        <a:xfrm>
          <a:off x="0" y="1757905"/>
          <a:ext cx="10465163" cy="7637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2269" tIns="22860" rIns="128016" bIns="22860" numCol="1" spcCol="1270" anchor="t" anchorCtr="0">
          <a:noAutofit/>
        </a:bodyPr>
        <a:lstStyle/>
        <a:p>
          <a:pPr marL="171450" lvl="1" indent="-171450" algn="just" defTabSz="800100">
            <a:lnSpc>
              <a:spcPct val="90000"/>
            </a:lnSpc>
            <a:spcBef>
              <a:spcPct val="0"/>
            </a:spcBef>
            <a:spcAft>
              <a:spcPct val="20000"/>
            </a:spcAft>
            <a:buChar char="••"/>
          </a:pPr>
          <a:r>
            <a:rPr lang="es-MX" sz="1800" b="1" kern="1200" dirty="0" smtClean="0">
              <a:solidFill>
                <a:schemeClr val="tx2">
                  <a:lumMod val="50000"/>
                </a:schemeClr>
              </a:solidFill>
              <a:latin typeface="+mj-lt"/>
            </a:rPr>
            <a:t>Metopreno</a:t>
          </a:r>
          <a:endParaRPr lang="es-ES" sz="1800" kern="1200" dirty="0">
            <a:solidFill>
              <a:schemeClr val="tx2">
                <a:lumMod val="50000"/>
              </a:schemeClr>
            </a:solidFill>
            <a:latin typeface="+mj-lt"/>
          </a:endParaRPr>
        </a:p>
        <a:p>
          <a:pPr marL="171450" lvl="1" indent="-171450" algn="just" defTabSz="800100">
            <a:lnSpc>
              <a:spcPct val="90000"/>
            </a:lnSpc>
            <a:spcBef>
              <a:spcPct val="0"/>
            </a:spcBef>
            <a:spcAft>
              <a:spcPct val="20000"/>
            </a:spcAft>
            <a:buChar char="••"/>
          </a:pPr>
          <a:r>
            <a:rPr lang="es-MX" sz="1800" b="1" kern="1200" dirty="0" smtClean="0">
              <a:solidFill>
                <a:schemeClr val="tx2">
                  <a:lumMod val="50000"/>
                </a:schemeClr>
              </a:solidFill>
              <a:latin typeface="+mj-lt"/>
            </a:rPr>
            <a:t>Piriproxifen</a:t>
          </a:r>
          <a:endParaRPr lang="es-MX" sz="1800" kern="1200" dirty="0">
            <a:solidFill>
              <a:schemeClr val="tx2">
                <a:lumMod val="50000"/>
              </a:schemeClr>
            </a:solidFill>
            <a:latin typeface="+mj-lt"/>
          </a:endParaRPr>
        </a:p>
      </dsp:txBody>
      <dsp:txXfrm>
        <a:off x="0" y="1757905"/>
        <a:ext cx="10465163" cy="763732"/>
      </dsp:txXfrm>
    </dsp:sp>
    <dsp:sp modelId="{78F57AF0-E91F-44D6-B92B-9247D8A1C201}">
      <dsp:nvSpPr>
        <dsp:cNvPr id="0" name=""/>
        <dsp:cNvSpPr/>
      </dsp:nvSpPr>
      <dsp:spPr>
        <a:xfrm>
          <a:off x="0" y="2521638"/>
          <a:ext cx="10465163" cy="1724671"/>
        </a:xfrm>
        <a:prstGeom prst="roundRect">
          <a:avLst/>
        </a:prstGeom>
        <a:solidFill>
          <a:schemeClr val="accent3">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s-MX" sz="2000" i="1" kern="1200" dirty="0" smtClean="0">
              <a:solidFill>
                <a:schemeClr val="tx2">
                  <a:lumMod val="50000"/>
                </a:schemeClr>
              </a:solidFill>
              <a:latin typeface="+mj-lt"/>
            </a:rPr>
            <a:t>Inhibidor de la síntesis de quitina</a:t>
          </a:r>
          <a:r>
            <a:rPr lang="es-MX" sz="2000" kern="1200" dirty="0" smtClean="0">
              <a:solidFill>
                <a:schemeClr val="tx2">
                  <a:lumMod val="50000"/>
                </a:schemeClr>
              </a:solidFill>
              <a:latin typeface="+mj-lt"/>
            </a:rPr>
            <a:t> (polisacárido que da la dureza al exoesqueleto de todos los artrópodos) por contacto o ingestión, necesaria para el desarrollo completo en el ciclo biológico de los mosquitos. Al ingerirlo se inhibe la producción de quitina, presentando malformaciones y características inmaduras por prolongados días hasta la inhibición de la emergencia del adulto y/o muerte de la larva.</a:t>
          </a:r>
          <a:endParaRPr lang="es-ES" sz="2000" kern="1200" dirty="0">
            <a:solidFill>
              <a:schemeClr val="tx2">
                <a:lumMod val="50000"/>
              </a:schemeClr>
            </a:solidFill>
            <a:latin typeface="+mj-lt"/>
          </a:endParaRPr>
        </a:p>
      </dsp:txBody>
      <dsp:txXfrm>
        <a:off x="84191" y="2605829"/>
        <a:ext cx="10296781" cy="1556289"/>
      </dsp:txXfrm>
    </dsp:sp>
    <dsp:sp modelId="{DD80527D-889F-4DAE-9C7D-C163CC916668}">
      <dsp:nvSpPr>
        <dsp:cNvPr id="0" name=""/>
        <dsp:cNvSpPr/>
      </dsp:nvSpPr>
      <dsp:spPr>
        <a:xfrm>
          <a:off x="0" y="4246309"/>
          <a:ext cx="10465163" cy="9770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2269" tIns="22860" rIns="128016" bIns="22860" numCol="1" spcCol="1270" anchor="t" anchorCtr="0">
          <a:noAutofit/>
        </a:bodyPr>
        <a:lstStyle/>
        <a:p>
          <a:pPr marL="171450" lvl="1" indent="-171450" algn="just" defTabSz="800100">
            <a:lnSpc>
              <a:spcPct val="90000"/>
            </a:lnSpc>
            <a:spcBef>
              <a:spcPct val="0"/>
            </a:spcBef>
            <a:spcAft>
              <a:spcPct val="20000"/>
            </a:spcAft>
            <a:buChar char="••"/>
          </a:pPr>
          <a:r>
            <a:rPr lang="es-MX" sz="1800" b="1" kern="1200" dirty="0" smtClean="0">
              <a:solidFill>
                <a:schemeClr val="tx2">
                  <a:lumMod val="50000"/>
                </a:schemeClr>
              </a:solidFill>
              <a:latin typeface="+mj-lt"/>
            </a:rPr>
            <a:t>Novalurón</a:t>
          </a:r>
          <a:endParaRPr lang="es-ES" sz="1800" kern="1200" dirty="0">
            <a:solidFill>
              <a:schemeClr val="tx2">
                <a:lumMod val="50000"/>
              </a:schemeClr>
            </a:solidFill>
            <a:latin typeface="+mj-lt"/>
          </a:endParaRPr>
        </a:p>
      </dsp:txBody>
      <dsp:txXfrm>
        <a:off x="0" y="4246309"/>
        <a:ext cx="10465163" cy="9770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BE0E2F-097C-4B7C-9C18-BCF714A30B08}" type="datetimeFigureOut">
              <a:rPr lang="es-MX" smtClean="0"/>
              <a:t>15/08/2018</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D85121-0DEE-4FD5-8436-891A9650BC8D}" type="slidenum">
              <a:rPr lang="es-MX" smtClean="0"/>
              <a:t>‹Nº›</a:t>
            </a:fld>
            <a:endParaRPr lang="es-MX"/>
          </a:p>
        </p:txBody>
      </p:sp>
    </p:spTree>
    <p:extLst>
      <p:ext uri="{BB962C8B-B14F-4D97-AF65-F5344CB8AC3E}">
        <p14:creationId xmlns:p14="http://schemas.microsoft.com/office/powerpoint/2010/main" val="31394894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s-ES" smtClean="0"/>
              <a:t>Haga clic para modificar el estilo de título del patrón</a:t>
            </a:r>
            <a:endParaRPr lang="es-MX"/>
          </a:p>
        </p:txBody>
      </p:sp>
      <p:sp>
        <p:nvSpPr>
          <p:cNvPr id="3" name="Subtítulo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MX"/>
          </a:p>
        </p:txBody>
      </p:sp>
      <p:sp>
        <p:nvSpPr>
          <p:cNvPr id="4" name="Marcador de fecha 3"/>
          <p:cNvSpPr>
            <a:spLocks noGrp="1"/>
          </p:cNvSpPr>
          <p:nvPr>
            <p:ph type="dt" sz="half" idx="10"/>
          </p:nvPr>
        </p:nvSpPr>
        <p:spPr>
          <a:xfrm>
            <a:off x="838200" y="6356350"/>
            <a:ext cx="2743200" cy="365125"/>
          </a:xfrm>
          <a:prstGeom prst="rect">
            <a:avLst/>
          </a:prstGeom>
        </p:spPr>
        <p:txBody>
          <a:bodyPr/>
          <a:lstStyle/>
          <a:p>
            <a:fld id="{F81A21F3-715F-4CB5-B83D-3FB53B9EE55A}" type="datetimeFigureOut">
              <a:rPr lang="es-MX" smtClean="0"/>
              <a:t>15/08/2018</a:t>
            </a:fld>
            <a:endParaRPr lang="es-MX"/>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p>
            <a:endParaRPr lang="es-MX"/>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99D5D8BD-4167-452C-89F3-357C0347D8D5}" type="slidenum">
              <a:rPr lang="es-MX" smtClean="0"/>
              <a:t>‹Nº›</a:t>
            </a:fld>
            <a:endParaRPr lang="es-MX"/>
          </a:p>
        </p:txBody>
      </p:sp>
    </p:spTree>
    <p:extLst>
      <p:ext uri="{BB962C8B-B14F-4D97-AF65-F5344CB8AC3E}">
        <p14:creationId xmlns:p14="http://schemas.microsoft.com/office/powerpoint/2010/main" val="42574494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5"/>
            <a:ext cx="10515600" cy="1325563"/>
          </a:xfrm>
          <a:prstGeom prst="rect">
            <a:avLst/>
          </a:prstGeom>
        </p:spPr>
        <p:txBody>
          <a:bodyPr/>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a:xfrm>
            <a:off x="838200" y="1825625"/>
            <a:ext cx="10515600" cy="4351338"/>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a:xfrm>
            <a:off x="838200" y="6356350"/>
            <a:ext cx="2743200" cy="365125"/>
          </a:xfrm>
          <a:prstGeom prst="rect">
            <a:avLst/>
          </a:prstGeom>
        </p:spPr>
        <p:txBody>
          <a:bodyPr/>
          <a:lstStyle/>
          <a:p>
            <a:fld id="{F81A21F3-715F-4CB5-B83D-3FB53B9EE55A}" type="datetimeFigureOut">
              <a:rPr lang="es-MX" smtClean="0"/>
              <a:t>15/08/2018</a:t>
            </a:fld>
            <a:endParaRPr lang="es-MX"/>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p>
            <a:endParaRPr lang="es-MX"/>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99D5D8BD-4167-452C-89F3-357C0347D8D5}" type="slidenum">
              <a:rPr lang="es-MX" smtClean="0"/>
              <a:t>‹Nº›</a:t>
            </a:fld>
            <a:endParaRPr lang="es-MX"/>
          </a:p>
        </p:txBody>
      </p:sp>
    </p:spTree>
    <p:extLst>
      <p:ext uri="{BB962C8B-B14F-4D97-AF65-F5344CB8AC3E}">
        <p14:creationId xmlns:p14="http://schemas.microsoft.com/office/powerpoint/2010/main" val="4236759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a:prstGeom prst="rect">
            <a:avLst/>
          </a:prstGeom>
        </p:spPr>
        <p:txBody>
          <a:bodyPr vert="eaVert"/>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a:xfrm>
            <a:off x="838200" y="365125"/>
            <a:ext cx="7734300" cy="5811838"/>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a:xfrm>
            <a:off x="838200" y="6356350"/>
            <a:ext cx="2743200" cy="365125"/>
          </a:xfrm>
          <a:prstGeom prst="rect">
            <a:avLst/>
          </a:prstGeom>
        </p:spPr>
        <p:txBody>
          <a:bodyPr/>
          <a:lstStyle/>
          <a:p>
            <a:fld id="{F81A21F3-715F-4CB5-B83D-3FB53B9EE55A}" type="datetimeFigureOut">
              <a:rPr lang="es-MX" smtClean="0"/>
              <a:t>15/08/2018</a:t>
            </a:fld>
            <a:endParaRPr lang="es-MX"/>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p>
            <a:endParaRPr lang="es-MX"/>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99D5D8BD-4167-452C-89F3-357C0347D8D5}" type="slidenum">
              <a:rPr lang="es-MX" smtClean="0"/>
              <a:t>‹Nº›</a:t>
            </a:fld>
            <a:endParaRPr lang="es-MX"/>
          </a:p>
        </p:txBody>
      </p:sp>
    </p:spTree>
    <p:extLst>
      <p:ext uri="{BB962C8B-B14F-4D97-AF65-F5344CB8AC3E}">
        <p14:creationId xmlns:p14="http://schemas.microsoft.com/office/powerpoint/2010/main" val="3575475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5"/>
            <a:ext cx="10515600" cy="1325563"/>
          </a:xfrm>
          <a:prstGeom prst="rect">
            <a:avLst/>
          </a:prstGeom>
        </p:spPr>
        <p:txBody>
          <a:bodyPr/>
          <a:lstStyle/>
          <a:p>
            <a:r>
              <a:rPr lang="es-ES" smtClean="0"/>
              <a:t>Haga clic para modificar el estilo de título del patrón</a:t>
            </a:r>
            <a:endParaRPr lang="es-MX"/>
          </a:p>
        </p:txBody>
      </p:sp>
      <p:sp>
        <p:nvSpPr>
          <p:cNvPr id="3" name="Marcador de contenido 2"/>
          <p:cNvSpPr>
            <a:spLocks noGrp="1"/>
          </p:cNvSpPr>
          <p:nvPr>
            <p:ph idx="1"/>
          </p:nvPr>
        </p:nvSpPr>
        <p:spPr>
          <a:xfrm>
            <a:off x="838200" y="1825625"/>
            <a:ext cx="10515600" cy="4351338"/>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a:xfrm>
            <a:off x="838200" y="6356350"/>
            <a:ext cx="2743200" cy="365125"/>
          </a:xfrm>
          <a:prstGeom prst="rect">
            <a:avLst/>
          </a:prstGeom>
        </p:spPr>
        <p:txBody>
          <a:bodyPr/>
          <a:lstStyle/>
          <a:p>
            <a:fld id="{F81A21F3-715F-4CB5-B83D-3FB53B9EE55A}" type="datetimeFigureOut">
              <a:rPr lang="es-MX" smtClean="0"/>
              <a:t>15/08/2018</a:t>
            </a:fld>
            <a:endParaRPr lang="es-MX"/>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p>
            <a:endParaRPr lang="es-MX"/>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99D5D8BD-4167-452C-89F3-357C0347D8D5}" type="slidenum">
              <a:rPr lang="es-MX" smtClean="0"/>
              <a:t>‹Nº›</a:t>
            </a:fld>
            <a:endParaRPr lang="es-MX"/>
          </a:p>
        </p:txBody>
      </p:sp>
    </p:spTree>
    <p:extLst>
      <p:ext uri="{BB962C8B-B14F-4D97-AF65-F5344CB8AC3E}">
        <p14:creationId xmlns:p14="http://schemas.microsoft.com/office/powerpoint/2010/main" val="327379733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a:prstGeom prst="rect">
            <a:avLst/>
          </a:prstGeom>
        </p:spPr>
        <p:txBody>
          <a:bodyPr anchor="b"/>
          <a:lstStyle>
            <a:lvl1pPr>
              <a:defRPr sz="6000"/>
            </a:lvl1p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a:xfrm>
            <a:off x="838200" y="6356350"/>
            <a:ext cx="2743200" cy="365125"/>
          </a:xfrm>
          <a:prstGeom prst="rect">
            <a:avLst/>
          </a:prstGeom>
        </p:spPr>
        <p:txBody>
          <a:bodyPr/>
          <a:lstStyle/>
          <a:p>
            <a:fld id="{F81A21F3-715F-4CB5-B83D-3FB53B9EE55A}" type="datetimeFigureOut">
              <a:rPr lang="es-MX" smtClean="0"/>
              <a:t>15/08/2018</a:t>
            </a:fld>
            <a:endParaRPr lang="es-MX"/>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p>
            <a:endParaRPr lang="es-MX"/>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99D5D8BD-4167-452C-89F3-357C0347D8D5}" type="slidenum">
              <a:rPr lang="es-MX" smtClean="0"/>
              <a:t>‹Nº›</a:t>
            </a:fld>
            <a:endParaRPr lang="es-MX"/>
          </a:p>
        </p:txBody>
      </p:sp>
    </p:spTree>
    <p:extLst>
      <p:ext uri="{BB962C8B-B14F-4D97-AF65-F5344CB8AC3E}">
        <p14:creationId xmlns:p14="http://schemas.microsoft.com/office/powerpoint/2010/main" val="762798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5"/>
            <a:ext cx="10515600" cy="1325563"/>
          </a:xfrm>
          <a:prstGeom prst="rect">
            <a:avLst/>
          </a:prstGeom>
        </p:spPr>
        <p:txBody>
          <a:bodyPr/>
          <a:lstStyle/>
          <a:p>
            <a:r>
              <a:rPr lang="es-ES" smtClean="0"/>
              <a:t>Haga clic para modificar el estilo de título del patrón</a:t>
            </a:r>
            <a:endParaRPr lang="es-MX"/>
          </a:p>
        </p:txBody>
      </p:sp>
      <p:sp>
        <p:nvSpPr>
          <p:cNvPr id="3" name="Marcador de contenido 2"/>
          <p:cNvSpPr>
            <a:spLocks noGrp="1"/>
          </p:cNvSpPr>
          <p:nvPr>
            <p:ph sz="half" idx="1"/>
          </p:nvPr>
        </p:nvSpPr>
        <p:spPr>
          <a:xfrm>
            <a:off x="838200" y="1825625"/>
            <a:ext cx="5181600" cy="4351338"/>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contenido 3"/>
          <p:cNvSpPr>
            <a:spLocks noGrp="1"/>
          </p:cNvSpPr>
          <p:nvPr>
            <p:ph sz="half" idx="2"/>
          </p:nvPr>
        </p:nvSpPr>
        <p:spPr>
          <a:xfrm>
            <a:off x="6172200" y="1825625"/>
            <a:ext cx="5181600" cy="4351338"/>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fecha 4"/>
          <p:cNvSpPr>
            <a:spLocks noGrp="1"/>
          </p:cNvSpPr>
          <p:nvPr>
            <p:ph type="dt" sz="half" idx="10"/>
          </p:nvPr>
        </p:nvSpPr>
        <p:spPr>
          <a:xfrm>
            <a:off x="838200" y="6356350"/>
            <a:ext cx="2743200" cy="365125"/>
          </a:xfrm>
          <a:prstGeom prst="rect">
            <a:avLst/>
          </a:prstGeom>
        </p:spPr>
        <p:txBody>
          <a:bodyPr/>
          <a:lstStyle/>
          <a:p>
            <a:fld id="{F81A21F3-715F-4CB5-B83D-3FB53B9EE55A}" type="datetimeFigureOut">
              <a:rPr lang="es-MX" smtClean="0"/>
              <a:t>15/08/2018</a:t>
            </a:fld>
            <a:endParaRPr lang="es-MX"/>
          </a:p>
        </p:txBody>
      </p:sp>
      <p:sp>
        <p:nvSpPr>
          <p:cNvPr id="6" name="Marcador de pie de página 5"/>
          <p:cNvSpPr>
            <a:spLocks noGrp="1"/>
          </p:cNvSpPr>
          <p:nvPr>
            <p:ph type="ftr" sz="quarter" idx="11"/>
          </p:nvPr>
        </p:nvSpPr>
        <p:spPr>
          <a:xfrm>
            <a:off x="4038600" y="6356350"/>
            <a:ext cx="4114800" cy="365125"/>
          </a:xfrm>
          <a:prstGeom prst="rect">
            <a:avLst/>
          </a:prstGeom>
        </p:spPr>
        <p:txBody>
          <a:bodyPr/>
          <a:lstStyle/>
          <a:p>
            <a:endParaRPr lang="es-MX"/>
          </a:p>
        </p:txBody>
      </p:sp>
      <p:sp>
        <p:nvSpPr>
          <p:cNvPr id="7" name="Marcador de número de diapositiva 6"/>
          <p:cNvSpPr>
            <a:spLocks noGrp="1"/>
          </p:cNvSpPr>
          <p:nvPr>
            <p:ph type="sldNum" sz="quarter" idx="12"/>
          </p:nvPr>
        </p:nvSpPr>
        <p:spPr>
          <a:xfrm>
            <a:off x="8610600" y="6356350"/>
            <a:ext cx="2743200" cy="365125"/>
          </a:xfrm>
          <a:prstGeom prst="rect">
            <a:avLst/>
          </a:prstGeom>
        </p:spPr>
        <p:txBody>
          <a:bodyPr/>
          <a:lstStyle/>
          <a:p>
            <a:fld id="{99D5D8BD-4167-452C-89F3-357C0347D8D5}" type="slidenum">
              <a:rPr lang="es-MX" smtClean="0"/>
              <a:t>‹Nº›</a:t>
            </a:fld>
            <a:endParaRPr lang="es-MX"/>
          </a:p>
        </p:txBody>
      </p:sp>
    </p:spTree>
    <p:extLst>
      <p:ext uri="{BB962C8B-B14F-4D97-AF65-F5344CB8AC3E}">
        <p14:creationId xmlns:p14="http://schemas.microsoft.com/office/powerpoint/2010/main" val="3271768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a:prstGeom prst="rect">
            <a:avLst/>
          </a:prstGeom>
        </p:spPr>
        <p:txBody>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texto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Marcador de fecha 6"/>
          <p:cNvSpPr>
            <a:spLocks noGrp="1"/>
          </p:cNvSpPr>
          <p:nvPr>
            <p:ph type="dt" sz="half" idx="10"/>
          </p:nvPr>
        </p:nvSpPr>
        <p:spPr>
          <a:xfrm>
            <a:off x="838200" y="6356350"/>
            <a:ext cx="2743200" cy="365125"/>
          </a:xfrm>
          <a:prstGeom prst="rect">
            <a:avLst/>
          </a:prstGeom>
        </p:spPr>
        <p:txBody>
          <a:bodyPr/>
          <a:lstStyle/>
          <a:p>
            <a:fld id="{F81A21F3-715F-4CB5-B83D-3FB53B9EE55A}" type="datetimeFigureOut">
              <a:rPr lang="es-MX" smtClean="0"/>
              <a:t>15/08/2018</a:t>
            </a:fld>
            <a:endParaRPr lang="es-MX"/>
          </a:p>
        </p:txBody>
      </p:sp>
      <p:sp>
        <p:nvSpPr>
          <p:cNvPr id="8" name="Marcador de pie de página 7"/>
          <p:cNvSpPr>
            <a:spLocks noGrp="1"/>
          </p:cNvSpPr>
          <p:nvPr>
            <p:ph type="ftr" sz="quarter" idx="11"/>
          </p:nvPr>
        </p:nvSpPr>
        <p:spPr>
          <a:xfrm>
            <a:off x="4038600" y="6356350"/>
            <a:ext cx="4114800" cy="365125"/>
          </a:xfrm>
          <a:prstGeom prst="rect">
            <a:avLst/>
          </a:prstGeom>
        </p:spPr>
        <p:txBody>
          <a:bodyPr/>
          <a:lstStyle/>
          <a:p>
            <a:endParaRPr lang="es-MX"/>
          </a:p>
        </p:txBody>
      </p:sp>
      <p:sp>
        <p:nvSpPr>
          <p:cNvPr id="9" name="Marcador de número de diapositiva 8"/>
          <p:cNvSpPr>
            <a:spLocks noGrp="1"/>
          </p:cNvSpPr>
          <p:nvPr>
            <p:ph type="sldNum" sz="quarter" idx="12"/>
          </p:nvPr>
        </p:nvSpPr>
        <p:spPr>
          <a:xfrm>
            <a:off x="8610600" y="6356350"/>
            <a:ext cx="2743200" cy="365125"/>
          </a:xfrm>
          <a:prstGeom prst="rect">
            <a:avLst/>
          </a:prstGeom>
        </p:spPr>
        <p:txBody>
          <a:bodyPr/>
          <a:lstStyle/>
          <a:p>
            <a:fld id="{99D5D8BD-4167-452C-89F3-357C0347D8D5}" type="slidenum">
              <a:rPr lang="es-MX" smtClean="0"/>
              <a:t>‹Nº›</a:t>
            </a:fld>
            <a:endParaRPr lang="es-MX"/>
          </a:p>
        </p:txBody>
      </p:sp>
    </p:spTree>
    <p:extLst>
      <p:ext uri="{BB962C8B-B14F-4D97-AF65-F5344CB8AC3E}">
        <p14:creationId xmlns:p14="http://schemas.microsoft.com/office/powerpoint/2010/main" val="14213227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5"/>
            <a:ext cx="10515600" cy="1325563"/>
          </a:xfrm>
          <a:prstGeom prst="rect">
            <a:avLst/>
          </a:prstGeom>
        </p:spPr>
        <p:txBody>
          <a:bodyPr/>
          <a:lstStyle/>
          <a:p>
            <a:r>
              <a:rPr lang="es-ES" smtClean="0"/>
              <a:t>Haga clic para modificar el estilo de título del patrón</a:t>
            </a:r>
            <a:endParaRPr lang="es-MX"/>
          </a:p>
        </p:txBody>
      </p:sp>
      <p:sp>
        <p:nvSpPr>
          <p:cNvPr id="3" name="Marcador de fecha 2"/>
          <p:cNvSpPr>
            <a:spLocks noGrp="1"/>
          </p:cNvSpPr>
          <p:nvPr>
            <p:ph type="dt" sz="half" idx="10"/>
          </p:nvPr>
        </p:nvSpPr>
        <p:spPr>
          <a:xfrm>
            <a:off x="838200" y="6356350"/>
            <a:ext cx="2743200" cy="365125"/>
          </a:xfrm>
          <a:prstGeom prst="rect">
            <a:avLst/>
          </a:prstGeom>
        </p:spPr>
        <p:txBody>
          <a:bodyPr/>
          <a:lstStyle/>
          <a:p>
            <a:fld id="{F81A21F3-715F-4CB5-B83D-3FB53B9EE55A}" type="datetimeFigureOut">
              <a:rPr lang="es-MX" smtClean="0"/>
              <a:t>15/08/2018</a:t>
            </a:fld>
            <a:endParaRPr lang="es-MX"/>
          </a:p>
        </p:txBody>
      </p:sp>
      <p:sp>
        <p:nvSpPr>
          <p:cNvPr id="4" name="Marcador de pie de página 3"/>
          <p:cNvSpPr>
            <a:spLocks noGrp="1"/>
          </p:cNvSpPr>
          <p:nvPr>
            <p:ph type="ftr" sz="quarter" idx="11"/>
          </p:nvPr>
        </p:nvSpPr>
        <p:spPr>
          <a:xfrm>
            <a:off x="4038600" y="6356350"/>
            <a:ext cx="4114800" cy="365125"/>
          </a:xfrm>
          <a:prstGeom prst="rect">
            <a:avLst/>
          </a:prstGeom>
        </p:spPr>
        <p:txBody>
          <a:bodyPr/>
          <a:lstStyle/>
          <a:p>
            <a:endParaRPr lang="es-MX"/>
          </a:p>
        </p:txBody>
      </p:sp>
      <p:sp>
        <p:nvSpPr>
          <p:cNvPr id="5" name="Marcador de número de diapositiva 4"/>
          <p:cNvSpPr>
            <a:spLocks noGrp="1"/>
          </p:cNvSpPr>
          <p:nvPr>
            <p:ph type="sldNum" sz="quarter" idx="12"/>
          </p:nvPr>
        </p:nvSpPr>
        <p:spPr>
          <a:xfrm>
            <a:off x="8610600" y="6356350"/>
            <a:ext cx="2743200" cy="365125"/>
          </a:xfrm>
          <a:prstGeom prst="rect">
            <a:avLst/>
          </a:prstGeom>
        </p:spPr>
        <p:txBody>
          <a:bodyPr/>
          <a:lstStyle/>
          <a:p>
            <a:fld id="{99D5D8BD-4167-452C-89F3-357C0347D8D5}" type="slidenum">
              <a:rPr lang="es-MX" smtClean="0"/>
              <a:t>‹Nº›</a:t>
            </a:fld>
            <a:endParaRPr lang="es-MX"/>
          </a:p>
        </p:txBody>
      </p:sp>
    </p:spTree>
    <p:extLst>
      <p:ext uri="{BB962C8B-B14F-4D97-AF65-F5344CB8AC3E}">
        <p14:creationId xmlns:p14="http://schemas.microsoft.com/office/powerpoint/2010/main" val="540796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838200" y="6356350"/>
            <a:ext cx="2743200" cy="365125"/>
          </a:xfrm>
          <a:prstGeom prst="rect">
            <a:avLst/>
          </a:prstGeom>
        </p:spPr>
        <p:txBody>
          <a:bodyPr/>
          <a:lstStyle/>
          <a:p>
            <a:fld id="{F81A21F3-715F-4CB5-B83D-3FB53B9EE55A}" type="datetimeFigureOut">
              <a:rPr lang="es-MX" smtClean="0"/>
              <a:t>15/08/2018</a:t>
            </a:fld>
            <a:endParaRPr lang="es-MX"/>
          </a:p>
        </p:txBody>
      </p:sp>
      <p:sp>
        <p:nvSpPr>
          <p:cNvPr id="3" name="Marcador de pie de página 2"/>
          <p:cNvSpPr>
            <a:spLocks noGrp="1"/>
          </p:cNvSpPr>
          <p:nvPr>
            <p:ph type="ftr" sz="quarter" idx="11"/>
          </p:nvPr>
        </p:nvSpPr>
        <p:spPr>
          <a:xfrm>
            <a:off x="4038600" y="6356350"/>
            <a:ext cx="4114800" cy="365125"/>
          </a:xfrm>
          <a:prstGeom prst="rect">
            <a:avLst/>
          </a:prstGeom>
        </p:spPr>
        <p:txBody>
          <a:bodyPr/>
          <a:lstStyle/>
          <a:p>
            <a:endParaRPr lang="es-MX"/>
          </a:p>
        </p:txBody>
      </p:sp>
      <p:sp>
        <p:nvSpPr>
          <p:cNvPr id="4" name="Marcador de número de diapositiva 3"/>
          <p:cNvSpPr>
            <a:spLocks noGrp="1"/>
          </p:cNvSpPr>
          <p:nvPr>
            <p:ph type="sldNum" sz="quarter" idx="12"/>
          </p:nvPr>
        </p:nvSpPr>
        <p:spPr>
          <a:xfrm>
            <a:off x="8610600" y="6356350"/>
            <a:ext cx="2743200" cy="365125"/>
          </a:xfrm>
          <a:prstGeom prst="rect">
            <a:avLst/>
          </a:prstGeom>
        </p:spPr>
        <p:txBody>
          <a:bodyPr/>
          <a:lstStyle/>
          <a:p>
            <a:fld id="{99D5D8BD-4167-452C-89F3-357C0347D8D5}" type="slidenum">
              <a:rPr lang="es-MX" smtClean="0"/>
              <a:t>‹Nº›</a:t>
            </a:fld>
            <a:endParaRPr lang="es-MX"/>
          </a:p>
        </p:txBody>
      </p:sp>
    </p:spTree>
    <p:extLst>
      <p:ext uri="{BB962C8B-B14F-4D97-AF65-F5344CB8AC3E}">
        <p14:creationId xmlns:p14="http://schemas.microsoft.com/office/powerpoint/2010/main" val="33691754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a:prstGeom prst="rect">
            <a:avLst/>
          </a:prstGeom>
        </p:spPr>
        <p:txBody>
          <a:bodyPr anchor="b"/>
          <a:lstStyle>
            <a:lvl1pPr>
              <a:defRPr sz="3200"/>
            </a:lvl1pPr>
          </a:lstStyle>
          <a:p>
            <a:r>
              <a:rPr lang="es-ES" smtClean="0"/>
              <a:t>Haga clic para modificar el estilo de título del patrón</a:t>
            </a:r>
            <a:endParaRPr lang="es-MX"/>
          </a:p>
        </p:txBody>
      </p:sp>
      <p:sp>
        <p:nvSpPr>
          <p:cNvPr id="3" name="Marcador de contenido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texto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a:xfrm>
            <a:off x="838200" y="6356350"/>
            <a:ext cx="2743200" cy="365125"/>
          </a:xfrm>
          <a:prstGeom prst="rect">
            <a:avLst/>
          </a:prstGeom>
        </p:spPr>
        <p:txBody>
          <a:bodyPr/>
          <a:lstStyle/>
          <a:p>
            <a:fld id="{F81A21F3-715F-4CB5-B83D-3FB53B9EE55A}" type="datetimeFigureOut">
              <a:rPr lang="es-MX" smtClean="0"/>
              <a:t>15/08/2018</a:t>
            </a:fld>
            <a:endParaRPr lang="es-MX"/>
          </a:p>
        </p:txBody>
      </p:sp>
      <p:sp>
        <p:nvSpPr>
          <p:cNvPr id="6" name="Marcador de pie de página 5"/>
          <p:cNvSpPr>
            <a:spLocks noGrp="1"/>
          </p:cNvSpPr>
          <p:nvPr>
            <p:ph type="ftr" sz="quarter" idx="11"/>
          </p:nvPr>
        </p:nvSpPr>
        <p:spPr>
          <a:xfrm>
            <a:off x="4038600" y="6356350"/>
            <a:ext cx="4114800" cy="365125"/>
          </a:xfrm>
          <a:prstGeom prst="rect">
            <a:avLst/>
          </a:prstGeom>
        </p:spPr>
        <p:txBody>
          <a:bodyPr/>
          <a:lstStyle/>
          <a:p>
            <a:endParaRPr lang="es-MX"/>
          </a:p>
        </p:txBody>
      </p:sp>
      <p:sp>
        <p:nvSpPr>
          <p:cNvPr id="7" name="Marcador de número de diapositiva 6"/>
          <p:cNvSpPr>
            <a:spLocks noGrp="1"/>
          </p:cNvSpPr>
          <p:nvPr>
            <p:ph type="sldNum" sz="quarter" idx="12"/>
          </p:nvPr>
        </p:nvSpPr>
        <p:spPr>
          <a:xfrm>
            <a:off x="8610600" y="6356350"/>
            <a:ext cx="2743200" cy="365125"/>
          </a:xfrm>
          <a:prstGeom prst="rect">
            <a:avLst/>
          </a:prstGeom>
        </p:spPr>
        <p:txBody>
          <a:bodyPr/>
          <a:lstStyle/>
          <a:p>
            <a:fld id="{99D5D8BD-4167-452C-89F3-357C0347D8D5}" type="slidenum">
              <a:rPr lang="es-MX" smtClean="0"/>
              <a:t>‹Nº›</a:t>
            </a:fld>
            <a:endParaRPr lang="es-MX"/>
          </a:p>
        </p:txBody>
      </p:sp>
    </p:spTree>
    <p:extLst>
      <p:ext uri="{BB962C8B-B14F-4D97-AF65-F5344CB8AC3E}">
        <p14:creationId xmlns:p14="http://schemas.microsoft.com/office/powerpoint/2010/main" val="799764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a:prstGeom prst="rect">
            <a:avLst/>
          </a:prstGeom>
        </p:spPr>
        <p:txBody>
          <a:bodyPr anchor="b"/>
          <a:lstStyle>
            <a:lvl1pPr>
              <a:defRPr sz="3200"/>
            </a:lvl1pPr>
          </a:lstStyle>
          <a:p>
            <a:r>
              <a:rPr lang="es-ES" smtClean="0"/>
              <a:t>Haga clic para modificar el estilo de título del patrón</a:t>
            </a:r>
            <a:endParaRPr lang="es-MX"/>
          </a:p>
        </p:txBody>
      </p:sp>
      <p:sp>
        <p:nvSpPr>
          <p:cNvPr id="3" name="Marcador de posición de imagen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a:xfrm>
            <a:off x="838200" y="6356350"/>
            <a:ext cx="2743200" cy="365125"/>
          </a:xfrm>
          <a:prstGeom prst="rect">
            <a:avLst/>
          </a:prstGeom>
        </p:spPr>
        <p:txBody>
          <a:bodyPr/>
          <a:lstStyle/>
          <a:p>
            <a:fld id="{F81A21F3-715F-4CB5-B83D-3FB53B9EE55A}" type="datetimeFigureOut">
              <a:rPr lang="es-MX" smtClean="0"/>
              <a:t>15/08/2018</a:t>
            </a:fld>
            <a:endParaRPr lang="es-MX"/>
          </a:p>
        </p:txBody>
      </p:sp>
      <p:sp>
        <p:nvSpPr>
          <p:cNvPr id="6" name="Marcador de pie de página 5"/>
          <p:cNvSpPr>
            <a:spLocks noGrp="1"/>
          </p:cNvSpPr>
          <p:nvPr>
            <p:ph type="ftr" sz="quarter" idx="11"/>
          </p:nvPr>
        </p:nvSpPr>
        <p:spPr>
          <a:xfrm>
            <a:off x="4038600" y="6356350"/>
            <a:ext cx="4114800" cy="365125"/>
          </a:xfrm>
          <a:prstGeom prst="rect">
            <a:avLst/>
          </a:prstGeom>
        </p:spPr>
        <p:txBody>
          <a:bodyPr/>
          <a:lstStyle/>
          <a:p>
            <a:endParaRPr lang="es-MX"/>
          </a:p>
        </p:txBody>
      </p:sp>
      <p:sp>
        <p:nvSpPr>
          <p:cNvPr id="7" name="Marcador de número de diapositiva 6"/>
          <p:cNvSpPr>
            <a:spLocks noGrp="1"/>
          </p:cNvSpPr>
          <p:nvPr>
            <p:ph type="sldNum" sz="quarter" idx="12"/>
          </p:nvPr>
        </p:nvSpPr>
        <p:spPr>
          <a:xfrm>
            <a:off x="8610600" y="6356350"/>
            <a:ext cx="2743200" cy="365125"/>
          </a:xfrm>
          <a:prstGeom prst="rect">
            <a:avLst/>
          </a:prstGeom>
        </p:spPr>
        <p:txBody>
          <a:bodyPr/>
          <a:lstStyle/>
          <a:p>
            <a:fld id="{99D5D8BD-4167-452C-89F3-357C0347D8D5}" type="slidenum">
              <a:rPr lang="es-MX" smtClean="0"/>
              <a:t>‹Nº›</a:t>
            </a:fld>
            <a:endParaRPr lang="es-MX"/>
          </a:p>
        </p:txBody>
      </p:sp>
    </p:spTree>
    <p:extLst>
      <p:ext uri="{BB962C8B-B14F-4D97-AF65-F5344CB8AC3E}">
        <p14:creationId xmlns:p14="http://schemas.microsoft.com/office/powerpoint/2010/main" val="13007447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Imagen 4"/>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23222" y="178171"/>
            <a:ext cx="1511449" cy="561417"/>
          </a:xfrm>
          <a:prstGeom prst="rect">
            <a:avLst/>
          </a:prstGeom>
          <a:noFill/>
          <a:ln>
            <a:noFill/>
          </a:ln>
        </p:spPr>
      </p:pic>
    </p:spTree>
    <p:extLst>
      <p:ext uri="{BB962C8B-B14F-4D97-AF65-F5344CB8AC3E}">
        <p14:creationId xmlns:p14="http://schemas.microsoft.com/office/powerpoint/2010/main" val="32063961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eg"/><Relationship Id="rId7" Type="http://schemas.openxmlformats.org/officeDocument/2006/relationships/image" Target="../media/image6.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hyperlink" Target="http://www.flickr.com/photos/11299883@N08/4972180822/"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 Id="rId4" Type="http://schemas.openxmlformats.org/officeDocument/2006/relationships/image" Target="../media/image55.jpeg"/></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8.xml"/><Relationship Id="rId4" Type="http://schemas.openxmlformats.org/officeDocument/2006/relationships/image" Target="../media/image58.jpeg"/></Relationships>
</file>

<file path=ppt/slides/_rels/slide3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3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p:cNvSpPr/>
          <p:nvPr/>
        </p:nvSpPr>
        <p:spPr>
          <a:xfrm>
            <a:off x="0" y="0"/>
            <a:ext cx="12187704" cy="58356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nvGrpSpPr>
          <p:cNvPr id="8" name="Grupo 7"/>
          <p:cNvGrpSpPr/>
          <p:nvPr/>
        </p:nvGrpSpPr>
        <p:grpSpPr>
          <a:xfrm>
            <a:off x="2781218" y="1271250"/>
            <a:ext cx="6595146" cy="4564428"/>
            <a:chOff x="2781218" y="1271250"/>
            <a:chExt cx="6595146" cy="4564428"/>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3615" y="1310930"/>
              <a:ext cx="3296374" cy="2199152"/>
            </a:xfrm>
            <a:prstGeom prst="rect">
              <a:avLst/>
            </a:prstGeom>
            <a:ln>
              <a:noFill/>
            </a:ln>
            <a:effectLst>
              <a:softEdge rad="112500"/>
            </a:effectLst>
          </p:spPr>
        </p:pic>
        <p:pic>
          <p:nvPicPr>
            <p:cNvPr id="3" name="Imagen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9989" y="1271250"/>
              <a:ext cx="3296375" cy="2238832"/>
            </a:xfrm>
            <a:prstGeom prst="rect">
              <a:avLst/>
            </a:prstGeom>
            <a:ln>
              <a:noFill/>
            </a:ln>
            <a:effectLst>
              <a:softEdge rad="112500"/>
            </a:effectLst>
          </p:spPr>
        </p:pic>
        <p:pic>
          <p:nvPicPr>
            <p:cNvPr id="20" name="Picture 22" descr="Aedes albopictus">
              <a:hlinkClick r:id="rId4"/>
            </p:cNvPr>
            <p:cNvPicPr>
              <a:picLocks noChangeAspect="1" noChangeArrowheads="1"/>
            </p:cNvPicPr>
            <p:nvPr/>
          </p:nvPicPr>
          <p:blipFill rotWithShape="1">
            <a:blip r:embed="rId5" cstate="print">
              <a:extLst/>
            </a:blip>
            <a:srcRect l="11650" t="9088" r="30640" b="13966"/>
            <a:stretch/>
          </p:blipFill>
          <p:spPr bwMode="auto">
            <a:xfrm>
              <a:off x="6079989" y="3335628"/>
              <a:ext cx="3296375" cy="2500050"/>
            </a:xfrm>
            <a:prstGeom prst="rect">
              <a:avLst/>
            </a:prstGeom>
            <a:ln>
              <a:noFill/>
            </a:ln>
            <a:effectLst>
              <a:softEdge rad="112500"/>
            </a:effectLst>
            <a:extLst/>
          </p:spPr>
        </p:pic>
        <p:pic>
          <p:nvPicPr>
            <p:cNvPr id="21" name="Picture 5" descr="aedes_aegypti_pupa"/>
            <p:cNvPicPr>
              <a:picLocks noChangeAspect="1" noChangeArrowheads="1"/>
            </p:cNvPicPr>
            <p:nvPr/>
          </p:nvPicPr>
          <p:blipFill rotWithShape="1">
            <a:blip r:embed="rId6">
              <a:extLst>
                <a:ext uri="{28A0092B-C50C-407E-A947-70E740481C1C}">
                  <a14:useLocalDpi xmlns:a14="http://schemas.microsoft.com/office/drawing/2010/main" val="0"/>
                </a:ext>
              </a:extLst>
            </a:blip>
            <a:srcRect t="9633" b="6369"/>
            <a:stretch/>
          </p:blipFill>
          <p:spPr bwMode="auto">
            <a:xfrm>
              <a:off x="2781218" y="3118236"/>
              <a:ext cx="3298771" cy="271744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ext Box 14"/>
          <p:cNvSpPr txBox="1">
            <a:spLocks noChangeArrowheads="1"/>
          </p:cNvSpPr>
          <p:nvPr/>
        </p:nvSpPr>
        <p:spPr bwMode="auto">
          <a:xfrm>
            <a:off x="3708464" y="4098558"/>
            <a:ext cx="4808477" cy="338554"/>
          </a:xfrm>
          <a:prstGeom prst="rect">
            <a:avLst/>
          </a:prstGeom>
          <a:noFill/>
          <a:ln w="9525">
            <a:noFill/>
            <a:miter lim="800000"/>
            <a:headEnd/>
            <a:tailEnd/>
          </a:ln>
          <a:effec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hangingPunct="0">
              <a:spcBef>
                <a:spcPct val="50000"/>
              </a:spcBef>
              <a:defRPr/>
            </a:pPr>
            <a:r>
              <a:rPr lang="es-ES_tradnl" sz="1600" b="1" spc="50" dirty="0" smtClean="0">
                <a:ln w="11430"/>
                <a:solidFill>
                  <a:srgbClr val="C00000"/>
                </a:solidFill>
                <a:effectLst>
                  <a:outerShdw blurRad="76200" dist="50800" dir="5400000" algn="tl" rotWithShape="0">
                    <a:srgbClr val="000000">
                      <a:alpha val="65000"/>
                    </a:srgbClr>
                  </a:outerShdw>
                </a:effectLst>
                <a:latin typeface="Tahoma" pitchFamily="34" charset="0"/>
              </a:rPr>
              <a:t>DEPARTAMENTO </a:t>
            </a:r>
            <a:r>
              <a:rPr lang="es-ES_tradnl" sz="1600" b="1" spc="50" dirty="0">
                <a:ln w="11430"/>
                <a:solidFill>
                  <a:srgbClr val="C00000"/>
                </a:solidFill>
                <a:effectLst>
                  <a:outerShdw blurRad="76200" dist="50800" dir="5400000" algn="tl" rotWithShape="0">
                    <a:srgbClr val="000000">
                      <a:alpha val="65000"/>
                    </a:srgbClr>
                  </a:outerShdw>
                </a:effectLst>
                <a:latin typeface="Tahoma" pitchFamily="34" charset="0"/>
              </a:rPr>
              <a:t>DE CONTROL DE </a:t>
            </a:r>
            <a:r>
              <a:rPr lang="es-ES_tradnl" sz="1600" b="1" spc="50" dirty="0" smtClean="0">
                <a:ln w="11430"/>
                <a:solidFill>
                  <a:srgbClr val="C00000"/>
                </a:solidFill>
                <a:effectLst>
                  <a:outerShdw blurRad="76200" dist="50800" dir="5400000" algn="tl" rotWithShape="0">
                    <a:srgbClr val="000000">
                      <a:alpha val="65000"/>
                    </a:srgbClr>
                  </a:outerShdw>
                </a:effectLst>
                <a:latin typeface="Tahoma" pitchFamily="34" charset="0"/>
              </a:rPr>
              <a:t> E.T.V.</a:t>
            </a:r>
            <a:endParaRPr lang="es-ES_tradnl" sz="1600" b="1" spc="50" dirty="0">
              <a:ln w="11430"/>
              <a:solidFill>
                <a:srgbClr val="C00000"/>
              </a:solidFill>
              <a:effectLst>
                <a:outerShdw blurRad="76200" dist="50800" dir="5400000" algn="tl" rotWithShape="0">
                  <a:srgbClr val="000000">
                    <a:alpha val="65000"/>
                  </a:srgbClr>
                </a:outerShdw>
              </a:effectLst>
              <a:latin typeface="Tahoma" pitchFamily="34" charset="0"/>
            </a:endParaRPr>
          </a:p>
        </p:txBody>
      </p:sp>
      <p:sp>
        <p:nvSpPr>
          <p:cNvPr id="19" name="16 CuadroTexto"/>
          <p:cNvSpPr txBox="1">
            <a:spLocks noChangeArrowheads="1"/>
          </p:cNvSpPr>
          <p:nvPr/>
        </p:nvSpPr>
        <p:spPr bwMode="auto">
          <a:xfrm>
            <a:off x="6735921" y="6251575"/>
            <a:ext cx="4392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ES_tradnl" altLang="es-MX" sz="1400" b="1" dirty="0" smtClean="0">
                <a:solidFill>
                  <a:srgbClr val="C00000"/>
                </a:solidFill>
                <a:latin typeface="Arial Black" pitchFamily="34" charset="0"/>
              </a:rPr>
              <a:t>SAN LUIS POTOSÍ, S.L.P. AGOSTO DE 2018</a:t>
            </a:r>
            <a:endParaRPr lang="es-MX" altLang="es-MX" sz="1400" b="1" dirty="0">
              <a:solidFill>
                <a:srgbClr val="C00000"/>
              </a:solidFill>
              <a:latin typeface="Arial Black" pitchFamily="34" charset="0"/>
            </a:endParaRPr>
          </a:p>
        </p:txBody>
      </p:sp>
      <p:pic>
        <p:nvPicPr>
          <p:cNvPr id="22" name="Picture 2" descr="H:\SLP 2017\logo_poder_ejecutivo.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83523" y="342533"/>
            <a:ext cx="1289771" cy="125802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 descr="C:\Documents and Settings\Administrador\Mis documentos\Descargas\Servicios de Salud .pn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0262" y="342533"/>
            <a:ext cx="2709748" cy="1050282"/>
          </a:xfrm>
          <a:prstGeom prst="rect">
            <a:avLst/>
          </a:prstGeom>
          <a:noFill/>
          <a:ln>
            <a:noFill/>
          </a:ln>
          <a:extLst/>
        </p:spPr>
      </p:pic>
      <p:sp>
        <p:nvSpPr>
          <p:cNvPr id="14" name="13 CuadroTexto"/>
          <p:cNvSpPr txBox="1"/>
          <p:nvPr/>
        </p:nvSpPr>
        <p:spPr>
          <a:xfrm>
            <a:off x="573208" y="2620453"/>
            <a:ext cx="11054686" cy="1323439"/>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s-MX" sz="4000" b="1" spc="50" dirty="0" smtClean="0">
                <a:ln w="11430"/>
                <a:solidFill>
                  <a:srgbClr val="800000"/>
                </a:solidFill>
                <a:effectLst>
                  <a:outerShdw blurRad="76200" dist="50800" dir="5400000" algn="tl" rotWithShape="0">
                    <a:srgbClr val="000000">
                      <a:alpha val="65000"/>
                    </a:srgbClr>
                  </a:outerShdw>
                </a:effectLst>
                <a:latin typeface="Arial Black" pitchFamily="34" charset="0"/>
              </a:rPr>
              <a:t>OPERATIVO CONTROL DE DENGUE EN EL MUNICIPIO DE TAMAZUNCHALE</a:t>
            </a:r>
            <a:endParaRPr lang="es-ES" sz="4000" b="1" spc="50" dirty="0">
              <a:ln w="11430"/>
              <a:solidFill>
                <a:srgbClr val="800000"/>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5866854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3060" r="6296" b="6250"/>
          <a:stretch/>
        </p:blipFill>
        <p:spPr bwMode="auto">
          <a:xfrm>
            <a:off x="0" y="955343"/>
            <a:ext cx="12192000" cy="59026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6974" t="29820" r="3456" b="61785"/>
          <a:stretch/>
        </p:blipFill>
        <p:spPr bwMode="auto">
          <a:xfrm>
            <a:off x="35105" y="3487864"/>
            <a:ext cx="3395028" cy="614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ROCIADO A CASO PROBABLE</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sp>
        <p:nvSpPr>
          <p:cNvPr id="6" name="5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a:t>
            </a:r>
            <a:r>
              <a:rPr lang="es-MX" sz="1100" b="1" dirty="0" smtClean="0"/>
              <a:t>32</a:t>
            </a:r>
            <a:endParaRPr lang="es-MX" sz="1100" b="1" dirty="0" smtClean="0"/>
          </a:p>
        </p:txBody>
      </p:sp>
    </p:spTree>
    <p:extLst>
      <p:ext uri="{BB962C8B-B14F-4D97-AF65-F5344CB8AC3E}">
        <p14:creationId xmlns:p14="http://schemas.microsoft.com/office/powerpoint/2010/main" val="4882972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3060" r="6296" b="6250"/>
          <a:stretch/>
        </p:blipFill>
        <p:spPr bwMode="auto">
          <a:xfrm>
            <a:off x="0" y="955343"/>
            <a:ext cx="12192000" cy="59026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ROCIADO INTRADOMICILIARIO</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7079" t="30752" r="4355" b="61039"/>
          <a:stretch/>
        </p:blipFill>
        <p:spPr bwMode="auto">
          <a:xfrm>
            <a:off x="130644" y="3510885"/>
            <a:ext cx="3220872" cy="600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6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32</a:t>
            </a:r>
          </a:p>
        </p:txBody>
      </p:sp>
    </p:spTree>
    <p:extLst>
      <p:ext uri="{BB962C8B-B14F-4D97-AF65-F5344CB8AC3E}">
        <p14:creationId xmlns:p14="http://schemas.microsoft.com/office/powerpoint/2010/main" val="13477234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Rociado </a:t>
            </a:r>
            <a:r>
              <a:rPr lang="es-MX" sz="2800" b="1" spc="50" dirty="0" err="1" smtClean="0">
                <a:ln w="11430"/>
                <a:solidFill>
                  <a:schemeClr val="accent6">
                    <a:lumMod val="50000"/>
                  </a:schemeClr>
                </a:solidFill>
                <a:effectLst>
                  <a:outerShdw blurRad="76200" dist="50800" dir="5400000" algn="tl" rotWithShape="0">
                    <a:srgbClr val="000000">
                      <a:alpha val="65000"/>
                    </a:srgbClr>
                  </a:outerShdw>
                </a:effectLst>
              </a:rPr>
              <a:t>Intradomiciliario</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sp>
        <p:nvSpPr>
          <p:cNvPr id="6" name="5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a:t>
            </a:r>
            <a:r>
              <a:rPr lang="es-MX" sz="1100" b="1" dirty="0" smtClean="0"/>
              <a:t>32</a:t>
            </a:r>
            <a:endParaRPr lang="es-MX" sz="1100" b="1" dirty="0" smtClean="0"/>
          </a:p>
        </p:txBody>
      </p:sp>
      <p:pic>
        <p:nvPicPr>
          <p:cNvPr id="1027" name="Picture 3" descr="C:\Users\vectorestatal\Desktop\Vectores SLP 2017\Imagenes\Fotos (Plan de Ayala) 17-04-17\IMG-20170421-WA001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2883" b="7666"/>
          <a:stretch/>
        </p:blipFill>
        <p:spPr bwMode="auto">
          <a:xfrm>
            <a:off x="8965810" y="2913798"/>
            <a:ext cx="2889623" cy="382641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80" y="2347415"/>
            <a:ext cx="5630224" cy="3378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8" name="7 Tabla"/>
          <p:cNvGraphicFramePr>
            <a:graphicFrameLocks noGrp="1"/>
          </p:cNvGraphicFramePr>
          <p:nvPr>
            <p:extLst>
              <p:ext uri="{D42A27DB-BD31-4B8C-83A1-F6EECF244321}">
                <p14:modId xmlns:p14="http://schemas.microsoft.com/office/powerpoint/2010/main" val="1903915428"/>
              </p:ext>
            </p:extLst>
          </p:nvPr>
        </p:nvGraphicFramePr>
        <p:xfrm>
          <a:off x="335361" y="1281174"/>
          <a:ext cx="10075260" cy="567690"/>
        </p:xfrm>
        <a:graphic>
          <a:graphicData uri="http://schemas.openxmlformats.org/drawingml/2006/table">
            <a:tbl>
              <a:tblPr/>
              <a:tblGrid>
                <a:gridCol w="2013838"/>
                <a:gridCol w="1795471"/>
                <a:gridCol w="2019904"/>
                <a:gridCol w="2329260"/>
                <a:gridCol w="1916787"/>
              </a:tblGrid>
              <a:tr h="190500">
                <a:tc>
                  <a:txBody>
                    <a:bodyPr/>
                    <a:lstStyle/>
                    <a:p>
                      <a:pPr algn="ctr" fontAlgn="ctr"/>
                      <a:r>
                        <a:rPr lang="es-MX" sz="1800" b="1" i="0" u="none" strike="noStrike" dirty="0">
                          <a:solidFill>
                            <a:srgbClr val="000000"/>
                          </a:solidFill>
                          <a:effectLst/>
                          <a:latin typeface="Calibri"/>
                        </a:rPr>
                        <a:t>Casas Trabajadas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b"/>
                      <a:r>
                        <a:rPr lang="es-MX" sz="1800" b="1" i="0" u="none" strike="noStrike">
                          <a:solidFill>
                            <a:srgbClr val="000000"/>
                          </a:solidFill>
                          <a:effectLst/>
                          <a:latin typeface="Calibri"/>
                        </a:rPr>
                        <a:t>Casas Cerradas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b"/>
                      <a:r>
                        <a:rPr lang="es-MX" sz="1800" b="1" i="0" u="none" strike="noStrike">
                          <a:solidFill>
                            <a:srgbClr val="000000"/>
                          </a:solidFill>
                          <a:effectLst/>
                          <a:latin typeface="Calibri"/>
                        </a:rPr>
                        <a:t>Casas Renuentes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b"/>
                      <a:r>
                        <a:rPr lang="es-MX" sz="1800" b="1" i="0" u="none" strike="noStrike">
                          <a:solidFill>
                            <a:srgbClr val="000000"/>
                          </a:solidFill>
                          <a:effectLst/>
                          <a:latin typeface="Calibri"/>
                        </a:rPr>
                        <a:t>Casas Deshabitadas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c>
                  <a:txBody>
                    <a:bodyPr/>
                    <a:lstStyle/>
                    <a:p>
                      <a:pPr algn="ctr" fontAlgn="b"/>
                      <a:r>
                        <a:rPr lang="es-MX" sz="1800" b="1" i="0" u="none" strike="noStrike" dirty="0">
                          <a:solidFill>
                            <a:srgbClr val="000000"/>
                          </a:solidFill>
                          <a:effectLst/>
                          <a:latin typeface="Calibri"/>
                        </a:rPr>
                        <a:t>Casas Revisadas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7DEE8"/>
                    </a:solidFill>
                  </a:tcPr>
                </a:tc>
              </a:tr>
              <a:tr h="190500">
                <a:tc>
                  <a:txBody>
                    <a:bodyPr/>
                    <a:lstStyle/>
                    <a:p>
                      <a:pPr algn="ctr" fontAlgn="ctr"/>
                      <a:r>
                        <a:rPr lang="es-MX" sz="1800" b="0" i="0" u="none" strike="noStrike" dirty="0" smtClean="0">
                          <a:solidFill>
                            <a:srgbClr val="000000"/>
                          </a:solidFill>
                          <a:effectLst/>
                          <a:latin typeface="Calibri"/>
                        </a:rPr>
                        <a:t>3,291</a:t>
                      </a:r>
                      <a:endParaRPr lang="es-MX" sz="18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800" b="0" i="0" u="none" strike="noStrike" dirty="0">
                          <a:solidFill>
                            <a:srgbClr val="000000"/>
                          </a:solidFill>
                          <a:effectLst/>
                          <a:latin typeface="Calibri"/>
                        </a:rPr>
                        <a:t>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800" b="0" i="0" u="none" strike="noStrike" dirty="0">
                          <a:solidFill>
                            <a:srgbClr val="000000"/>
                          </a:solidFill>
                          <a:effectLst/>
                          <a:latin typeface="Calibri"/>
                        </a:rPr>
                        <a:t>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800" b="0" i="0" u="none" strike="noStrike" dirty="0">
                          <a:solidFill>
                            <a:srgbClr val="000000"/>
                          </a:solidFill>
                          <a:effectLst/>
                          <a:latin typeface="Calibri"/>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800" b="0" i="0" u="none" strike="noStrike" dirty="0" smtClean="0">
                          <a:solidFill>
                            <a:srgbClr val="000000"/>
                          </a:solidFill>
                          <a:effectLst/>
                          <a:latin typeface="Calibri"/>
                        </a:rPr>
                        <a:t>3,391</a:t>
                      </a:r>
                      <a:endParaRPr lang="es-MX" sz="18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pic>
        <p:nvPicPr>
          <p:cNvPr id="1026" name="Picture 2" descr="C:\Users\vectorestatal\Desktop\Vectores SLP 2017\Imagenes\Fotos (Plan de Ayala) 17-04-17\IMAG0355.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533" t="12958" r="12065"/>
          <a:stretch/>
        </p:blipFill>
        <p:spPr bwMode="auto">
          <a:xfrm>
            <a:off x="5197387" y="4212846"/>
            <a:ext cx="3685736" cy="2527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30505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3246" r="6296" b="4851"/>
          <a:stretch/>
        </p:blipFill>
        <p:spPr bwMode="auto">
          <a:xfrm>
            <a:off x="0" y="968991"/>
            <a:ext cx="12192000" cy="59913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6869" t="59670" r="6033" b="32121"/>
          <a:stretch/>
        </p:blipFill>
        <p:spPr bwMode="auto">
          <a:xfrm>
            <a:off x="116993" y="3630299"/>
            <a:ext cx="2966113" cy="6005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4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UBV Y TERMONEBULIZACIÓN</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sp>
        <p:nvSpPr>
          <p:cNvPr id="6" name="5 Rectángulo"/>
          <p:cNvSpPr/>
          <p:nvPr/>
        </p:nvSpPr>
        <p:spPr>
          <a:xfrm>
            <a:off x="8352430" y="1220279"/>
            <a:ext cx="3513634" cy="4583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smtClean="0">
                <a:solidFill>
                  <a:schemeClr val="tx1"/>
                </a:solidFill>
              </a:rPr>
              <a:t>4 Ciclos en forma semanal</a:t>
            </a:r>
            <a:endParaRPr lang="es-MX" b="1" dirty="0">
              <a:solidFill>
                <a:schemeClr val="tx1"/>
              </a:solidFill>
            </a:endParaRPr>
          </a:p>
        </p:txBody>
      </p:sp>
      <p:sp>
        <p:nvSpPr>
          <p:cNvPr id="9" name="8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32</a:t>
            </a:r>
          </a:p>
        </p:txBody>
      </p:sp>
    </p:spTree>
    <p:extLst>
      <p:ext uri="{BB962C8B-B14F-4D97-AF65-F5344CB8AC3E}">
        <p14:creationId xmlns:p14="http://schemas.microsoft.com/office/powerpoint/2010/main" val="38075299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UBV Y TERMONEBULIZACIÓN</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graphicFrame>
        <p:nvGraphicFramePr>
          <p:cNvPr id="2" name="1 Tabla"/>
          <p:cNvGraphicFramePr>
            <a:graphicFrameLocks noGrp="1"/>
          </p:cNvGraphicFramePr>
          <p:nvPr>
            <p:extLst>
              <p:ext uri="{D42A27DB-BD31-4B8C-83A1-F6EECF244321}">
                <p14:modId xmlns:p14="http://schemas.microsoft.com/office/powerpoint/2010/main" val="2959441034"/>
              </p:ext>
            </p:extLst>
          </p:nvPr>
        </p:nvGraphicFramePr>
        <p:xfrm>
          <a:off x="2032000" y="1388418"/>
          <a:ext cx="8128000" cy="1508760"/>
        </p:xfrm>
        <a:graphic>
          <a:graphicData uri="http://schemas.openxmlformats.org/drawingml/2006/table">
            <a:tbl>
              <a:tblPr firstRow="1" bandRow="1">
                <a:tableStyleId>{5C22544A-7EE6-4342-B048-85BDC9FD1C3A}</a:tableStyleId>
              </a:tblPr>
              <a:tblGrid>
                <a:gridCol w="4064000"/>
                <a:gridCol w="4064000"/>
              </a:tblGrid>
              <a:tr h="370840">
                <a:tc>
                  <a:txBody>
                    <a:bodyPr/>
                    <a:lstStyle/>
                    <a:p>
                      <a:pPr algn="ctr"/>
                      <a:r>
                        <a:rPr lang="es-MX" dirty="0" smtClean="0"/>
                        <a:t>TÉCNICA</a:t>
                      </a:r>
                      <a:endParaRPr lang="es-MX" dirty="0"/>
                    </a:p>
                  </a:txBody>
                  <a:tcPr anchor="ctr"/>
                </a:tc>
                <a:tc>
                  <a:txBody>
                    <a:bodyPr/>
                    <a:lstStyle/>
                    <a:p>
                      <a:pPr algn="ctr"/>
                      <a:r>
                        <a:rPr lang="es-MX" dirty="0" smtClean="0"/>
                        <a:t>No. DE HECTAREAS TRABAJADAS</a:t>
                      </a:r>
                      <a:endParaRPr lang="es-MX" dirty="0"/>
                    </a:p>
                  </a:txBody>
                  <a:tcPr anchor="ctr"/>
                </a:tc>
              </a:tr>
              <a:tr h="370840">
                <a:tc>
                  <a:txBody>
                    <a:bodyPr/>
                    <a:lstStyle/>
                    <a:p>
                      <a:pPr algn="ctr"/>
                      <a:r>
                        <a:rPr lang="es-MX" dirty="0" smtClean="0"/>
                        <a:t>Nebulización UBV</a:t>
                      </a:r>
                    </a:p>
                  </a:txBody>
                  <a:tcPr anchor="ctr"/>
                </a:tc>
                <a:tc>
                  <a:txBody>
                    <a:bodyPr/>
                    <a:lstStyle/>
                    <a:p>
                      <a:pPr algn="ctr"/>
                      <a:r>
                        <a:rPr lang="es-MX" dirty="0" smtClean="0"/>
                        <a:t>5,628</a:t>
                      </a:r>
                      <a:endParaRPr lang="es-MX" dirty="0"/>
                    </a:p>
                  </a:txBody>
                  <a:tcPr anchor="ctr"/>
                </a:tc>
              </a:tr>
              <a:tr h="370840">
                <a:tc>
                  <a:txBody>
                    <a:bodyPr/>
                    <a:lstStyle/>
                    <a:p>
                      <a:pPr algn="ctr"/>
                      <a:r>
                        <a:rPr lang="es-MX" dirty="0" err="1" smtClean="0"/>
                        <a:t>Termonebulización</a:t>
                      </a:r>
                      <a:r>
                        <a:rPr lang="es-MX" dirty="0" smtClean="0"/>
                        <a:t> </a:t>
                      </a:r>
                    </a:p>
                  </a:txBody>
                  <a:tcPr anchor="ctr"/>
                </a:tc>
                <a:tc>
                  <a:txBody>
                    <a:bodyPr/>
                    <a:lstStyle/>
                    <a:p>
                      <a:pPr algn="ctr"/>
                      <a:r>
                        <a:rPr lang="es-MX" dirty="0" smtClean="0"/>
                        <a:t>1,915</a:t>
                      </a:r>
                    </a:p>
                  </a:txBody>
                  <a:tcPr anchor="ctr"/>
                </a:tc>
              </a:tr>
              <a:tr h="370840">
                <a:tc>
                  <a:txBody>
                    <a:bodyPr/>
                    <a:lstStyle/>
                    <a:p>
                      <a:pPr algn="ctr"/>
                      <a:r>
                        <a:rPr lang="es-MX" sz="2000" b="1" dirty="0" smtClean="0"/>
                        <a:t>TOTAL</a:t>
                      </a:r>
                      <a:endParaRPr lang="es-MX" sz="2000" b="1" dirty="0"/>
                    </a:p>
                  </a:txBody>
                  <a:tcPr anchor="ctr"/>
                </a:tc>
                <a:tc>
                  <a:txBody>
                    <a:bodyPr/>
                    <a:lstStyle/>
                    <a:p>
                      <a:pPr algn="ctr"/>
                      <a:r>
                        <a:rPr lang="es-MX" sz="2000" b="1" dirty="0" smtClean="0"/>
                        <a:t>7,543</a:t>
                      </a:r>
                    </a:p>
                  </a:txBody>
                  <a:tcPr anchor="ctr"/>
                </a:tc>
              </a:tr>
            </a:tbl>
          </a:graphicData>
        </a:graphic>
      </p:graphicFrame>
      <p:pic>
        <p:nvPicPr>
          <p:cNvPr id="5" name="Picture 2" descr="G:\Otros\Nosotros\Fotos Vectores 2017\Fotos Vectores JS6\IMG_20170405_14032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8432" r="16102" b="25423"/>
          <a:stretch/>
        </p:blipFill>
        <p:spPr bwMode="auto">
          <a:xfrm>
            <a:off x="1050879" y="3077593"/>
            <a:ext cx="4217158" cy="270225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G:\Otros\Nosotros\Fotos Vectores 2017\Bioensayos Vectores SLP 2017\IMG-20170620-WA0082.jpg"/>
          <p:cNvPicPr>
            <a:picLocks noChangeAspect="1" noChangeArrowheads="1"/>
          </p:cNvPicPr>
          <p:nvPr/>
        </p:nvPicPr>
        <p:blipFill rotWithShape="1">
          <a:blip r:embed="rId3">
            <a:extLst>
              <a:ext uri="{28A0092B-C50C-407E-A947-70E740481C1C}">
                <a14:useLocalDpi xmlns:a14="http://schemas.microsoft.com/office/drawing/2010/main" val="0"/>
              </a:ext>
            </a:extLst>
          </a:blip>
          <a:srcRect l="18860" t="19408" r="31929" b="49290"/>
          <a:stretch/>
        </p:blipFill>
        <p:spPr bwMode="auto">
          <a:xfrm>
            <a:off x="7943175" y="3077591"/>
            <a:ext cx="3186245" cy="2702257"/>
          </a:xfrm>
          <a:prstGeom prst="rect">
            <a:avLst/>
          </a:prstGeom>
          <a:noFill/>
          <a:extLst>
            <a:ext uri="{909E8E84-426E-40DD-AFC4-6F175D3DCCD1}">
              <a14:hiddenFill xmlns:a14="http://schemas.microsoft.com/office/drawing/2010/main">
                <a:solidFill>
                  <a:srgbClr val="FFFFFF"/>
                </a:solidFill>
              </a14:hiddenFill>
            </a:ext>
          </a:extLst>
        </p:spPr>
      </p:pic>
      <p:sp>
        <p:nvSpPr>
          <p:cNvPr id="8" name="7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32</a:t>
            </a:r>
          </a:p>
        </p:txBody>
      </p:sp>
    </p:spTree>
    <p:extLst>
      <p:ext uri="{BB962C8B-B14F-4D97-AF65-F5344CB8AC3E}">
        <p14:creationId xmlns:p14="http://schemas.microsoft.com/office/powerpoint/2010/main" val="33182724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3246" r="6296" b="6250"/>
          <a:stretch/>
        </p:blipFill>
        <p:spPr bwMode="auto">
          <a:xfrm>
            <a:off x="0" y="968991"/>
            <a:ext cx="12192000" cy="5889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77918" t="33364" r="6321" b="46113"/>
          <a:stretch/>
        </p:blipFill>
        <p:spPr bwMode="auto">
          <a:xfrm>
            <a:off x="163774" y="3362190"/>
            <a:ext cx="2734172" cy="15012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4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CONTROL LARVARIO</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sp>
        <p:nvSpPr>
          <p:cNvPr id="8" name="7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32</a:t>
            </a:r>
          </a:p>
        </p:txBody>
      </p:sp>
    </p:spTree>
    <p:extLst>
      <p:ext uri="{BB962C8B-B14F-4D97-AF65-F5344CB8AC3E}">
        <p14:creationId xmlns:p14="http://schemas.microsoft.com/office/powerpoint/2010/main" val="22911319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CONTROL LARVARIO</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pic>
        <p:nvPicPr>
          <p:cNvPr id="8" name="Picture 2" descr="G:\Otros\Nosotros\Fotos Vectores 2017\Fotos Vectores JS6\SAM_315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23737" b="19420"/>
          <a:stretch/>
        </p:blipFill>
        <p:spPr bwMode="auto">
          <a:xfrm>
            <a:off x="826615" y="3289110"/>
            <a:ext cx="3690794" cy="2924791"/>
          </a:xfrm>
          <a:prstGeom prst="rect">
            <a:avLst/>
          </a:prstGeom>
          <a:noFill/>
          <a:extLst>
            <a:ext uri="{909E8E84-426E-40DD-AFC4-6F175D3DCCD1}">
              <a14:hiddenFill xmlns:a14="http://schemas.microsoft.com/office/drawing/2010/main">
                <a:solidFill>
                  <a:srgbClr val="FFFFFF"/>
                </a:solidFill>
              </a14:hiddenFill>
            </a:ext>
          </a:extLst>
        </p:spPr>
      </p:pic>
      <p:sp>
        <p:nvSpPr>
          <p:cNvPr id="9" name="8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32</a:t>
            </a:r>
          </a:p>
        </p:txBody>
      </p:sp>
      <p:graphicFrame>
        <p:nvGraphicFramePr>
          <p:cNvPr id="3" name="2 Tabla"/>
          <p:cNvGraphicFramePr>
            <a:graphicFrameLocks noGrp="1"/>
          </p:cNvGraphicFramePr>
          <p:nvPr>
            <p:extLst>
              <p:ext uri="{D42A27DB-BD31-4B8C-83A1-F6EECF244321}">
                <p14:modId xmlns:p14="http://schemas.microsoft.com/office/powerpoint/2010/main" val="2234151631"/>
              </p:ext>
            </p:extLst>
          </p:nvPr>
        </p:nvGraphicFramePr>
        <p:xfrm>
          <a:off x="1047525" y="938988"/>
          <a:ext cx="8658501" cy="567690"/>
        </p:xfrm>
        <a:graphic>
          <a:graphicData uri="http://schemas.openxmlformats.org/drawingml/2006/table">
            <a:tbl>
              <a:tblPr>
                <a:tableStyleId>{5C22544A-7EE6-4342-B048-85BDC9FD1C3A}</a:tableStyleId>
              </a:tblPr>
              <a:tblGrid>
                <a:gridCol w="1951773"/>
                <a:gridCol w="2434738"/>
                <a:gridCol w="2135995"/>
                <a:gridCol w="2135995"/>
              </a:tblGrid>
              <a:tr h="238125">
                <a:tc>
                  <a:txBody>
                    <a:bodyPr/>
                    <a:lstStyle/>
                    <a:p>
                      <a:pPr algn="ctr" fontAlgn="ctr"/>
                      <a:r>
                        <a:rPr lang="es-MX" sz="1800" b="1" u="none" strike="noStrike" dirty="0">
                          <a:effectLst/>
                        </a:rPr>
                        <a:t>Casas Cerradas</a:t>
                      </a:r>
                      <a:endParaRPr lang="es-MX" sz="1800" b="1" i="0" u="none" strike="noStrike" dirty="0">
                        <a:solidFill>
                          <a:srgbClr val="000000"/>
                        </a:solidFill>
                        <a:effectLst/>
                        <a:latin typeface="Calibri"/>
                      </a:endParaRPr>
                    </a:p>
                  </a:txBody>
                  <a:tcPr marL="9525" marR="9525" marT="9525" marB="0" anchor="ctr">
                    <a:solidFill>
                      <a:schemeClr val="accent1">
                        <a:lumMod val="40000"/>
                        <a:lumOff val="60000"/>
                      </a:schemeClr>
                    </a:solidFill>
                  </a:tcPr>
                </a:tc>
                <a:tc>
                  <a:txBody>
                    <a:bodyPr/>
                    <a:lstStyle/>
                    <a:p>
                      <a:pPr algn="ctr" fontAlgn="ctr"/>
                      <a:r>
                        <a:rPr lang="es-MX" sz="1800" b="1" u="none" strike="noStrike" dirty="0">
                          <a:effectLst/>
                        </a:rPr>
                        <a:t>Casas Deshabitadas</a:t>
                      </a:r>
                      <a:endParaRPr lang="es-MX" sz="1800" b="1" i="0" u="none" strike="noStrike" dirty="0">
                        <a:solidFill>
                          <a:srgbClr val="000000"/>
                        </a:solidFill>
                        <a:effectLst/>
                        <a:latin typeface="Calibri"/>
                      </a:endParaRPr>
                    </a:p>
                  </a:txBody>
                  <a:tcPr marL="9525" marR="9525" marT="9525" marB="0" anchor="ctr">
                    <a:solidFill>
                      <a:schemeClr val="accent1">
                        <a:lumMod val="40000"/>
                        <a:lumOff val="60000"/>
                      </a:schemeClr>
                    </a:solidFill>
                  </a:tcPr>
                </a:tc>
                <a:tc>
                  <a:txBody>
                    <a:bodyPr/>
                    <a:lstStyle/>
                    <a:p>
                      <a:pPr algn="ctr" fontAlgn="ctr"/>
                      <a:r>
                        <a:rPr lang="es-MX" sz="1800" b="1" u="none" strike="noStrike" dirty="0">
                          <a:effectLst/>
                        </a:rPr>
                        <a:t>Casas Renuentes</a:t>
                      </a:r>
                      <a:endParaRPr lang="es-MX" sz="1800" b="1" i="0" u="none" strike="noStrike" dirty="0">
                        <a:solidFill>
                          <a:srgbClr val="000000"/>
                        </a:solidFill>
                        <a:effectLst/>
                        <a:latin typeface="Calibri"/>
                      </a:endParaRPr>
                    </a:p>
                  </a:txBody>
                  <a:tcPr marL="9525" marR="9525" marT="9525" marB="0" anchor="ctr">
                    <a:solidFill>
                      <a:schemeClr val="accent1">
                        <a:lumMod val="40000"/>
                        <a:lumOff val="60000"/>
                      </a:schemeClr>
                    </a:solidFill>
                  </a:tcPr>
                </a:tc>
                <a:tc>
                  <a:txBody>
                    <a:bodyPr/>
                    <a:lstStyle/>
                    <a:p>
                      <a:pPr algn="ctr" fontAlgn="ctr"/>
                      <a:r>
                        <a:rPr lang="es-MX" sz="1800" b="1" u="none" strike="noStrike" dirty="0">
                          <a:effectLst/>
                        </a:rPr>
                        <a:t>Casas Trabajadas</a:t>
                      </a:r>
                      <a:endParaRPr lang="es-MX" sz="1800" b="1" i="0" u="none" strike="noStrike" dirty="0">
                        <a:solidFill>
                          <a:srgbClr val="000000"/>
                        </a:solidFill>
                        <a:effectLst/>
                        <a:latin typeface="Calibri"/>
                      </a:endParaRPr>
                    </a:p>
                  </a:txBody>
                  <a:tcPr marL="9525" marR="9525" marT="9525" marB="0" anchor="ctr">
                    <a:solidFill>
                      <a:schemeClr val="accent1">
                        <a:lumMod val="40000"/>
                        <a:lumOff val="60000"/>
                      </a:schemeClr>
                    </a:solidFill>
                  </a:tcPr>
                </a:tc>
              </a:tr>
              <a:tr h="238125">
                <a:tc>
                  <a:txBody>
                    <a:bodyPr/>
                    <a:lstStyle/>
                    <a:p>
                      <a:pPr algn="ctr" fontAlgn="ctr"/>
                      <a:r>
                        <a:rPr lang="es-MX" sz="1800" u="none" strike="noStrike" dirty="0">
                          <a:effectLst/>
                        </a:rPr>
                        <a:t>860</a:t>
                      </a:r>
                      <a:endParaRPr lang="es-MX" sz="1800" b="1" i="0" u="none" strike="noStrike" dirty="0">
                        <a:solidFill>
                          <a:srgbClr val="000000"/>
                        </a:solidFill>
                        <a:effectLst/>
                        <a:latin typeface="Calibri"/>
                      </a:endParaRPr>
                    </a:p>
                  </a:txBody>
                  <a:tcPr marL="9525" marR="9525" marT="9525" marB="0" anchor="ctr"/>
                </a:tc>
                <a:tc>
                  <a:txBody>
                    <a:bodyPr/>
                    <a:lstStyle/>
                    <a:p>
                      <a:pPr algn="ctr" fontAlgn="ctr"/>
                      <a:r>
                        <a:rPr lang="es-MX" sz="1800" u="none" strike="noStrike">
                          <a:effectLst/>
                        </a:rPr>
                        <a:t>38</a:t>
                      </a:r>
                      <a:endParaRPr lang="es-MX" sz="1800" b="1" i="0" u="none" strike="noStrike">
                        <a:solidFill>
                          <a:srgbClr val="000000"/>
                        </a:solidFill>
                        <a:effectLst/>
                        <a:latin typeface="Calibri"/>
                      </a:endParaRPr>
                    </a:p>
                  </a:txBody>
                  <a:tcPr marL="9525" marR="9525" marT="9525" marB="0" anchor="ctr"/>
                </a:tc>
                <a:tc>
                  <a:txBody>
                    <a:bodyPr/>
                    <a:lstStyle/>
                    <a:p>
                      <a:pPr algn="ctr" fontAlgn="ctr"/>
                      <a:r>
                        <a:rPr lang="es-MX" sz="1800" u="none" strike="noStrike" dirty="0">
                          <a:effectLst/>
                        </a:rPr>
                        <a:t>55</a:t>
                      </a:r>
                      <a:endParaRPr lang="es-MX" sz="1800" b="1" i="0" u="none" strike="noStrike" dirty="0">
                        <a:solidFill>
                          <a:srgbClr val="000000"/>
                        </a:solidFill>
                        <a:effectLst/>
                        <a:latin typeface="Calibri"/>
                      </a:endParaRPr>
                    </a:p>
                  </a:txBody>
                  <a:tcPr marL="9525" marR="9525" marT="9525" marB="0" anchor="ctr"/>
                </a:tc>
                <a:tc>
                  <a:txBody>
                    <a:bodyPr/>
                    <a:lstStyle/>
                    <a:p>
                      <a:pPr algn="ctr" fontAlgn="ctr"/>
                      <a:r>
                        <a:rPr lang="es-MX" sz="1800" u="none" strike="noStrike" dirty="0">
                          <a:effectLst/>
                        </a:rPr>
                        <a:t>6,555</a:t>
                      </a:r>
                      <a:endParaRPr lang="es-MX" sz="1800" b="1" i="0" u="none" strike="noStrike" dirty="0">
                        <a:solidFill>
                          <a:srgbClr val="000000"/>
                        </a:solidFill>
                        <a:effectLst/>
                        <a:latin typeface="Calibri"/>
                      </a:endParaRPr>
                    </a:p>
                  </a:txBody>
                  <a:tcPr marL="9525" marR="9525" marT="9525" marB="0" anchor="ctr"/>
                </a:tc>
              </a:tr>
            </a:tbl>
          </a:graphicData>
        </a:graphic>
      </p:graphicFrame>
      <p:pic>
        <p:nvPicPr>
          <p:cNvPr id="512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6775" y="2402007"/>
            <a:ext cx="6665097" cy="3999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4 Tabla"/>
          <p:cNvGraphicFramePr>
            <a:graphicFrameLocks noGrp="1"/>
          </p:cNvGraphicFramePr>
          <p:nvPr>
            <p:extLst>
              <p:ext uri="{D42A27DB-BD31-4B8C-83A1-F6EECF244321}">
                <p14:modId xmlns:p14="http://schemas.microsoft.com/office/powerpoint/2010/main" val="438234438"/>
              </p:ext>
            </p:extLst>
          </p:nvPr>
        </p:nvGraphicFramePr>
        <p:xfrm>
          <a:off x="1050985" y="2511187"/>
          <a:ext cx="3120030" cy="567690"/>
        </p:xfrm>
        <a:graphic>
          <a:graphicData uri="http://schemas.openxmlformats.org/drawingml/2006/table">
            <a:tbl>
              <a:tblPr>
                <a:tableStyleId>{5C22544A-7EE6-4342-B048-85BDC9FD1C3A}</a:tableStyleId>
              </a:tblPr>
              <a:tblGrid>
                <a:gridCol w="3120030"/>
              </a:tblGrid>
              <a:tr h="238125">
                <a:tc>
                  <a:txBody>
                    <a:bodyPr/>
                    <a:lstStyle/>
                    <a:p>
                      <a:pPr algn="ctr" fontAlgn="ctr"/>
                      <a:r>
                        <a:rPr lang="es-MX" sz="1800" b="1" u="none" strike="noStrike" dirty="0" smtClean="0">
                          <a:effectLst/>
                        </a:rPr>
                        <a:t>Promedio de Depósitos</a:t>
                      </a:r>
                      <a:r>
                        <a:rPr lang="es-MX" sz="1800" b="1" u="none" strike="noStrike" dirty="0">
                          <a:effectLst/>
                        </a:rPr>
                        <a:t>/ Casa</a:t>
                      </a:r>
                      <a:endParaRPr lang="es-MX" sz="1800" b="1" i="0" u="none" strike="noStrike" dirty="0">
                        <a:solidFill>
                          <a:srgbClr val="000000"/>
                        </a:solidFill>
                        <a:effectLst/>
                        <a:latin typeface="Calibri"/>
                      </a:endParaRPr>
                    </a:p>
                  </a:txBody>
                  <a:tcPr marL="9525" marR="9525" marT="9525" marB="0" anchor="ctr">
                    <a:solidFill>
                      <a:schemeClr val="accent1">
                        <a:lumMod val="40000"/>
                        <a:lumOff val="60000"/>
                      </a:schemeClr>
                    </a:solidFill>
                  </a:tcPr>
                </a:tc>
              </a:tr>
              <a:tr h="238125">
                <a:tc>
                  <a:txBody>
                    <a:bodyPr/>
                    <a:lstStyle/>
                    <a:p>
                      <a:pPr algn="ctr" fontAlgn="ctr"/>
                      <a:r>
                        <a:rPr lang="es-MX" sz="1800" u="none" strike="noStrike" dirty="0" smtClean="0">
                          <a:effectLst/>
                        </a:rPr>
                        <a:t>9.5</a:t>
                      </a:r>
                      <a:endParaRPr lang="es-MX" sz="1800" b="1" i="0" u="none" strike="noStrike" dirty="0">
                        <a:solidFill>
                          <a:srgbClr val="000000"/>
                        </a:solidFill>
                        <a:effectLst/>
                        <a:latin typeface="Calibri"/>
                      </a:endParaRPr>
                    </a:p>
                  </a:txBody>
                  <a:tcPr marL="9525" marR="9525" marT="9525" marB="0" anchor="ctr"/>
                </a:tc>
              </a:tr>
            </a:tbl>
          </a:graphicData>
        </a:graphic>
      </p:graphicFrame>
      <p:graphicFrame>
        <p:nvGraphicFramePr>
          <p:cNvPr id="7" name="6 Tabla"/>
          <p:cNvGraphicFramePr>
            <a:graphicFrameLocks noGrp="1"/>
          </p:cNvGraphicFramePr>
          <p:nvPr>
            <p:extLst>
              <p:ext uri="{D42A27DB-BD31-4B8C-83A1-F6EECF244321}">
                <p14:modId xmlns:p14="http://schemas.microsoft.com/office/powerpoint/2010/main" val="1376055760"/>
              </p:ext>
            </p:extLst>
          </p:nvPr>
        </p:nvGraphicFramePr>
        <p:xfrm>
          <a:off x="1057795" y="1716916"/>
          <a:ext cx="7212747" cy="567690"/>
        </p:xfrm>
        <a:graphic>
          <a:graphicData uri="http://schemas.openxmlformats.org/drawingml/2006/table">
            <a:tbl>
              <a:tblPr>
                <a:tableStyleId>{5C22544A-7EE6-4342-B048-85BDC9FD1C3A}</a:tableStyleId>
              </a:tblPr>
              <a:tblGrid>
                <a:gridCol w="2146807"/>
                <a:gridCol w="2552605"/>
                <a:gridCol w="2513335"/>
              </a:tblGrid>
              <a:tr h="238125">
                <a:tc>
                  <a:txBody>
                    <a:bodyPr/>
                    <a:lstStyle/>
                    <a:p>
                      <a:pPr algn="ctr" fontAlgn="ctr"/>
                      <a:r>
                        <a:rPr lang="es-MX" sz="1800" b="1" u="none" strike="noStrike" dirty="0" smtClean="0">
                          <a:effectLst/>
                        </a:rPr>
                        <a:t>Depósitos </a:t>
                      </a:r>
                      <a:r>
                        <a:rPr lang="es-MX" sz="1800" b="1" u="none" strike="noStrike" dirty="0">
                          <a:effectLst/>
                        </a:rPr>
                        <a:t>Tratados</a:t>
                      </a:r>
                      <a:endParaRPr lang="es-MX" sz="1800" b="1" i="0" u="none" strike="noStrike" dirty="0">
                        <a:solidFill>
                          <a:srgbClr val="000000"/>
                        </a:solidFill>
                        <a:effectLst/>
                        <a:latin typeface="Calibri"/>
                      </a:endParaRPr>
                    </a:p>
                  </a:txBody>
                  <a:tcPr marL="9525" marR="9525" marT="9525" marB="0" anchor="ctr">
                    <a:solidFill>
                      <a:schemeClr val="accent1">
                        <a:lumMod val="40000"/>
                        <a:lumOff val="60000"/>
                      </a:schemeClr>
                    </a:solidFill>
                  </a:tcPr>
                </a:tc>
                <a:tc>
                  <a:txBody>
                    <a:bodyPr/>
                    <a:lstStyle/>
                    <a:p>
                      <a:pPr algn="ctr" fontAlgn="ctr"/>
                      <a:r>
                        <a:rPr lang="es-MX" sz="1800" b="1" u="none" strike="noStrike" dirty="0" smtClean="0">
                          <a:effectLst/>
                        </a:rPr>
                        <a:t>Depósitos </a:t>
                      </a:r>
                      <a:r>
                        <a:rPr lang="es-MX" sz="1800" b="1" u="none" strike="noStrike" dirty="0">
                          <a:effectLst/>
                        </a:rPr>
                        <a:t>Controlados</a:t>
                      </a:r>
                      <a:endParaRPr lang="es-MX" sz="1800" b="1" i="0" u="none" strike="noStrike" dirty="0">
                        <a:solidFill>
                          <a:srgbClr val="000000"/>
                        </a:solidFill>
                        <a:effectLst/>
                        <a:latin typeface="Calibri"/>
                      </a:endParaRPr>
                    </a:p>
                  </a:txBody>
                  <a:tcPr marL="9525" marR="9525" marT="9525" marB="0" anchor="ctr">
                    <a:solidFill>
                      <a:schemeClr val="accent1">
                        <a:lumMod val="40000"/>
                        <a:lumOff val="60000"/>
                      </a:schemeClr>
                    </a:solidFill>
                  </a:tcPr>
                </a:tc>
                <a:tc>
                  <a:txBody>
                    <a:bodyPr/>
                    <a:lstStyle/>
                    <a:p>
                      <a:pPr algn="ctr" fontAlgn="ctr"/>
                      <a:r>
                        <a:rPr lang="es-MX" sz="1800" b="1" u="none" strike="noStrike" dirty="0" smtClean="0">
                          <a:effectLst/>
                        </a:rPr>
                        <a:t>Depósitos </a:t>
                      </a:r>
                      <a:r>
                        <a:rPr lang="es-MX" sz="1800" b="1" u="none" strike="noStrike" dirty="0">
                          <a:effectLst/>
                        </a:rPr>
                        <a:t>Eliminados</a:t>
                      </a:r>
                      <a:endParaRPr lang="es-MX" sz="1800" b="1" i="0" u="none" strike="noStrike" dirty="0">
                        <a:solidFill>
                          <a:srgbClr val="000000"/>
                        </a:solidFill>
                        <a:effectLst/>
                        <a:latin typeface="Calibri"/>
                      </a:endParaRPr>
                    </a:p>
                  </a:txBody>
                  <a:tcPr marL="9525" marR="9525" marT="9525" marB="0" anchor="ctr">
                    <a:solidFill>
                      <a:schemeClr val="accent1">
                        <a:lumMod val="40000"/>
                        <a:lumOff val="60000"/>
                      </a:schemeClr>
                    </a:solidFill>
                  </a:tcPr>
                </a:tc>
              </a:tr>
              <a:tr h="238125">
                <a:tc>
                  <a:txBody>
                    <a:bodyPr/>
                    <a:lstStyle/>
                    <a:p>
                      <a:pPr algn="ctr" fontAlgn="ctr"/>
                      <a:r>
                        <a:rPr lang="es-MX" sz="1800" u="none" strike="noStrike">
                          <a:effectLst/>
                        </a:rPr>
                        <a:t>10,435</a:t>
                      </a:r>
                      <a:endParaRPr lang="es-MX" sz="1800" b="1" i="0" u="none" strike="noStrike">
                        <a:solidFill>
                          <a:srgbClr val="000000"/>
                        </a:solidFill>
                        <a:effectLst/>
                        <a:latin typeface="Calibri"/>
                      </a:endParaRPr>
                    </a:p>
                  </a:txBody>
                  <a:tcPr marL="9525" marR="9525" marT="9525" marB="0" anchor="ctr"/>
                </a:tc>
                <a:tc>
                  <a:txBody>
                    <a:bodyPr/>
                    <a:lstStyle/>
                    <a:p>
                      <a:pPr algn="ctr" fontAlgn="ctr"/>
                      <a:r>
                        <a:rPr lang="es-MX" sz="1800" u="none" strike="noStrike">
                          <a:effectLst/>
                        </a:rPr>
                        <a:t>23,454</a:t>
                      </a:r>
                      <a:endParaRPr lang="es-MX" sz="1800" b="1" i="0" u="none" strike="noStrike">
                        <a:solidFill>
                          <a:srgbClr val="000000"/>
                        </a:solidFill>
                        <a:effectLst/>
                        <a:latin typeface="Calibri"/>
                      </a:endParaRPr>
                    </a:p>
                  </a:txBody>
                  <a:tcPr marL="9525" marR="9525" marT="9525" marB="0" anchor="ctr"/>
                </a:tc>
                <a:tc>
                  <a:txBody>
                    <a:bodyPr/>
                    <a:lstStyle/>
                    <a:p>
                      <a:pPr algn="ctr" fontAlgn="ctr"/>
                      <a:r>
                        <a:rPr lang="es-MX" sz="1800" u="none" strike="noStrike" dirty="0">
                          <a:effectLst/>
                        </a:rPr>
                        <a:t>13,315</a:t>
                      </a:r>
                      <a:endParaRPr lang="es-MX" sz="1800" b="1" i="0" u="none" strike="noStrike" dirty="0">
                        <a:solidFill>
                          <a:srgbClr val="000000"/>
                        </a:solidFill>
                        <a:effectLst/>
                        <a:latin typeface="Calibri"/>
                      </a:endParaRPr>
                    </a:p>
                  </a:txBody>
                  <a:tcPr marL="9525" marR="9525" marT="9525" marB="0" anchor="ctr"/>
                </a:tc>
              </a:tr>
            </a:tbl>
          </a:graphicData>
        </a:graphic>
      </p:graphicFrame>
    </p:spTree>
    <p:extLst>
      <p:ext uri="{BB962C8B-B14F-4D97-AF65-F5344CB8AC3E}">
        <p14:creationId xmlns:p14="http://schemas.microsoft.com/office/powerpoint/2010/main" val="432232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VIGILANCIA ENTOMOLOGICA</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sp>
        <p:nvSpPr>
          <p:cNvPr id="12" name="11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a:t>
            </a:r>
            <a:r>
              <a:rPr lang="es-MX" sz="1100" b="1" dirty="0" smtClean="0"/>
              <a:t>32</a:t>
            </a:r>
            <a:endParaRPr lang="es-MX" sz="1100" b="1" dirty="0" smtClean="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3070" y="3898765"/>
            <a:ext cx="4954805" cy="2972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5259" y="859566"/>
            <a:ext cx="5540998" cy="3011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359" y="859565"/>
            <a:ext cx="5410347" cy="3011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76779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92696"/>
            <a:ext cx="60960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4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VIGILANCIA ENTOMOVIROLOGICA</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6585" y="523220"/>
            <a:ext cx="5395415"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6585" y="3645024"/>
            <a:ext cx="5403618" cy="2879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8" name="Picture 2" descr="G:\Otros\Nosotros\Fotos Vectores 2017\IMG_20170927_171406.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7540" t="20072" r="14113" b="5018"/>
          <a:stretch/>
        </p:blipFill>
        <p:spPr bwMode="auto">
          <a:xfrm>
            <a:off x="887101" y="3718036"/>
            <a:ext cx="4107977" cy="2532646"/>
          </a:xfrm>
          <a:prstGeom prst="rect">
            <a:avLst/>
          </a:prstGeom>
          <a:noFill/>
          <a:extLst>
            <a:ext uri="{909E8E84-426E-40DD-AFC4-6F175D3DCCD1}">
              <a14:hiddenFill xmlns:a14="http://schemas.microsoft.com/office/drawing/2010/main">
                <a:solidFill>
                  <a:srgbClr val="FFFFFF"/>
                </a:solidFill>
              </a14:hiddenFill>
            </a:ext>
          </a:extLst>
        </p:spPr>
      </p:pic>
      <p:sp>
        <p:nvSpPr>
          <p:cNvPr id="9" name="8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a:t>
            </a:r>
            <a:r>
              <a:rPr lang="es-MX" sz="1100" b="1" dirty="0" smtClean="0"/>
              <a:t>32</a:t>
            </a:r>
            <a:endParaRPr lang="es-MX" sz="1100" b="1" dirty="0" smtClean="0"/>
          </a:p>
        </p:txBody>
      </p:sp>
    </p:spTree>
    <p:extLst>
      <p:ext uri="{BB962C8B-B14F-4D97-AF65-F5344CB8AC3E}">
        <p14:creationId xmlns:p14="http://schemas.microsoft.com/office/powerpoint/2010/main" val="4132138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VIGILANCIA ENTOMOVIROLOGICA</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200" y="1081456"/>
            <a:ext cx="5800299" cy="3014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5 Tabla"/>
          <p:cNvGraphicFramePr>
            <a:graphicFrameLocks noGrp="1"/>
          </p:cNvGraphicFramePr>
          <p:nvPr>
            <p:extLst>
              <p:ext uri="{D42A27DB-BD31-4B8C-83A1-F6EECF244321}">
                <p14:modId xmlns:p14="http://schemas.microsoft.com/office/powerpoint/2010/main" val="4133914838"/>
              </p:ext>
            </p:extLst>
          </p:nvPr>
        </p:nvGraphicFramePr>
        <p:xfrm>
          <a:off x="6599301" y="1327120"/>
          <a:ext cx="4064000" cy="1854200"/>
        </p:xfrm>
        <a:graphic>
          <a:graphicData uri="http://schemas.openxmlformats.org/drawingml/2006/table">
            <a:tbl>
              <a:tblPr firstRow="1" bandRow="1">
                <a:tableStyleId>{5C22544A-7EE6-4342-B048-85BDC9FD1C3A}</a:tableStyleId>
              </a:tblPr>
              <a:tblGrid>
                <a:gridCol w="2462805"/>
                <a:gridCol w="1601195"/>
              </a:tblGrid>
              <a:tr h="370840">
                <a:tc gridSpan="2">
                  <a:txBody>
                    <a:bodyPr/>
                    <a:lstStyle/>
                    <a:p>
                      <a:pPr algn="ctr"/>
                      <a:r>
                        <a:rPr lang="es-MX" sz="1600" dirty="0" smtClean="0"/>
                        <a:t>TOTAL DE</a:t>
                      </a:r>
                      <a:r>
                        <a:rPr lang="es-MX" sz="1600" baseline="0" dirty="0" smtClean="0"/>
                        <a:t> ORGANISMOS CAPTURADOS</a:t>
                      </a:r>
                      <a:endParaRPr lang="es-MX" sz="1600" dirty="0"/>
                    </a:p>
                  </a:txBody>
                  <a:tcPr anchor="ctr"/>
                </a:tc>
                <a:tc hMerge="1">
                  <a:txBody>
                    <a:bodyPr/>
                    <a:lstStyle/>
                    <a:p>
                      <a:endParaRPr lang="es-MX" sz="1600" dirty="0"/>
                    </a:p>
                  </a:txBody>
                  <a:tcPr/>
                </a:tc>
              </a:tr>
              <a:tr h="370840">
                <a:tc>
                  <a:txBody>
                    <a:bodyPr/>
                    <a:lstStyle/>
                    <a:p>
                      <a:r>
                        <a:rPr lang="es-MX" sz="1600" i="1" dirty="0" smtClean="0"/>
                        <a:t>Aedes </a:t>
                      </a:r>
                      <a:r>
                        <a:rPr lang="es-MX" sz="1600" i="1" dirty="0" err="1" smtClean="0"/>
                        <a:t>aegypti</a:t>
                      </a:r>
                      <a:endParaRPr lang="es-MX" sz="1600" i="1" dirty="0"/>
                    </a:p>
                  </a:txBody>
                  <a:tcPr anchor="ctr"/>
                </a:tc>
                <a:tc>
                  <a:txBody>
                    <a:bodyPr/>
                    <a:lstStyle/>
                    <a:p>
                      <a:pPr algn="ctr"/>
                      <a:r>
                        <a:rPr lang="es-MX" sz="1600" dirty="0" smtClean="0"/>
                        <a:t>163</a:t>
                      </a:r>
                      <a:endParaRPr lang="es-MX" sz="1600" dirty="0"/>
                    </a:p>
                  </a:txBody>
                  <a:tcPr anchor="ctr"/>
                </a:tc>
              </a:tr>
              <a:tr h="370840">
                <a:tc>
                  <a:txBody>
                    <a:bodyPr/>
                    <a:lstStyle/>
                    <a:p>
                      <a:r>
                        <a:rPr lang="es-MX" sz="1600" i="1" dirty="0" smtClean="0"/>
                        <a:t>Aedes </a:t>
                      </a:r>
                      <a:r>
                        <a:rPr lang="es-MX" sz="1600" i="1" dirty="0" err="1" smtClean="0"/>
                        <a:t>albopictus</a:t>
                      </a:r>
                      <a:endParaRPr lang="es-MX" sz="1600" i="1" dirty="0"/>
                    </a:p>
                  </a:txBody>
                  <a:tcPr anchor="ctr"/>
                </a:tc>
                <a:tc>
                  <a:txBody>
                    <a:bodyPr/>
                    <a:lstStyle/>
                    <a:p>
                      <a:pPr algn="ctr"/>
                      <a:r>
                        <a:rPr lang="es-MX" sz="1600" dirty="0" smtClean="0"/>
                        <a:t>206</a:t>
                      </a:r>
                      <a:endParaRPr lang="es-MX" sz="1600" dirty="0"/>
                    </a:p>
                  </a:txBody>
                  <a:tcPr anchor="ctr"/>
                </a:tc>
              </a:tr>
              <a:tr h="370840">
                <a:tc>
                  <a:txBody>
                    <a:bodyPr/>
                    <a:lstStyle/>
                    <a:p>
                      <a:r>
                        <a:rPr lang="es-MX" sz="1600" i="1" dirty="0" err="1" smtClean="0"/>
                        <a:t>Culex</a:t>
                      </a:r>
                      <a:r>
                        <a:rPr lang="es-MX" sz="1600" i="1" dirty="0" smtClean="0"/>
                        <a:t>  </a:t>
                      </a:r>
                      <a:r>
                        <a:rPr lang="es-MX" sz="1600" i="1" dirty="0" err="1" smtClean="0"/>
                        <a:t>quinquefasciatus</a:t>
                      </a:r>
                      <a:endParaRPr lang="es-MX" sz="1600" i="1" dirty="0"/>
                    </a:p>
                  </a:txBody>
                  <a:tcPr anchor="ctr"/>
                </a:tc>
                <a:tc>
                  <a:txBody>
                    <a:bodyPr/>
                    <a:lstStyle/>
                    <a:p>
                      <a:pPr algn="ctr"/>
                      <a:r>
                        <a:rPr lang="es-MX" sz="1600" dirty="0" smtClean="0"/>
                        <a:t>324</a:t>
                      </a:r>
                      <a:endParaRPr lang="es-MX" sz="1600" dirty="0"/>
                    </a:p>
                  </a:txBody>
                  <a:tcPr anchor="ctr"/>
                </a:tc>
              </a:tr>
              <a:tr h="370840">
                <a:tc>
                  <a:txBody>
                    <a:bodyPr/>
                    <a:lstStyle/>
                    <a:p>
                      <a:pPr algn="ctr"/>
                      <a:r>
                        <a:rPr lang="es-MX" sz="1800" b="1" dirty="0" smtClean="0"/>
                        <a:t>TOTAL</a:t>
                      </a:r>
                      <a:endParaRPr lang="es-MX" sz="1800" b="1" dirty="0"/>
                    </a:p>
                  </a:txBody>
                  <a:tcPr anchor="ctr"/>
                </a:tc>
                <a:tc>
                  <a:txBody>
                    <a:bodyPr/>
                    <a:lstStyle/>
                    <a:p>
                      <a:pPr algn="ctr"/>
                      <a:r>
                        <a:rPr lang="es-MX" sz="1800" b="1" dirty="0" smtClean="0"/>
                        <a:t>693</a:t>
                      </a:r>
                      <a:endParaRPr lang="es-MX" sz="1800" b="1" dirty="0"/>
                    </a:p>
                  </a:txBody>
                  <a:tcPr anchor="ctr"/>
                </a:tc>
              </a:tr>
            </a:tbl>
          </a:graphicData>
        </a:graphic>
      </p:graphicFrame>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3440134"/>
            <a:ext cx="5141050" cy="3084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8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a:t>
            </a:r>
            <a:r>
              <a:rPr lang="es-MX" sz="1100" b="1" dirty="0" smtClean="0"/>
              <a:t>32</a:t>
            </a:r>
            <a:endParaRPr lang="es-MX" sz="1100" b="1" dirty="0" smtClean="0"/>
          </a:p>
        </p:txBody>
      </p:sp>
    </p:spTree>
    <p:extLst>
      <p:ext uri="{BB962C8B-B14F-4D97-AF65-F5344CB8AC3E}">
        <p14:creationId xmlns:p14="http://schemas.microsoft.com/office/powerpoint/2010/main" val="21956417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3060" r="6296" b="6250"/>
          <a:stretch/>
        </p:blipFill>
        <p:spPr bwMode="auto">
          <a:xfrm>
            <a:off x="0" y="955343"/>
            <a:ext cx="12192000" cy="59026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CLUSTERS DURANTE JULIO EN TAMAZUNCHALE</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sp>
        <p:nvSpPr>
          <p:cNvPr id="4" name="3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31</a:t>
            </a:r>
          </a:p>
        </p:txBody>
      </p:sp>
    </p:spTree>
    <p:extLst>
      <p:ext uri="{BB962C8B-B14F-4D97-AF65-F5344CB8AC3E}">
        <p14:creationId xmlns:p14="http://schemas.microsoft.com/office/powerpoint/2010/main" val="3838762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VIGILANCIA ENTOMOLOGICA</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sp>
        <p:nvSpPr>
          <p:cNvPr id="4" name="3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33</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9972" y="661679"/>
            <a:ext cx="5746607" cy="3447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905" y="4272391"/>
            <a:ext cx="11873134" cy="1903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66085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INDICADORES  DE OVITRAMPAS- CASOS DE DENGUE</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sp>
        <p:nvSpPr>
          <p:cNvPr id="7" name="6 CuadroTexto"/>
          <p:cNvSpPr txBox="1"/>
          <p:nvPr/>
        </p:nvSpPr>
        <p:spPr>
          <a:xfrm>
            <a:off x="335361" y="6309321"/>
            <a:ext cx="4320479" cy="430887"/>
          </a:xfrm>
          <a:prstGeom prst="rect">
            <a:avLst/>
          </a:prstGeom>
          <a:solidFill>
            <a:schemeClr val="bg1"/>
          </a:solidFill>
        </p:spPr>
        <p:txBody>
          <a:bodyPr wrap="square" rtlCol="0">
            <a:spAutoFit/>
          </a:bodyPr>
          <a:lstStyle/>
          <a:p>
            <a:pPr algn="ctr"/>
            <a:r>
              <a:rPr lang="es-MX" sz="1100" b="1" dirty="0" smtClean="0"/>
              <a:t>FUENTE: SINAVE/ </a:t>
            </a:r>
            <a:r>
              <a:rPr lang="es-MX" sz="1100" b="1" dirty="0"/>
              <a:t>Sistema Integral de Monitoreo de Vectores</a:t>
            </a:r>
            <a:endParaRPr lang="es-MX" sz="1100" b="1" dirty="0" smtClean="0"/>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33</a:t>
            </a: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0744" y="1012868"/>
            <a:ext cx="8326020" cy="4896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62708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32</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115" y="1105233"/>
            <a:ext cx="4985508" cy="2987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0749" y="3732431"/>
            <a:ext cx="4985508" cy="2987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CuadroTexto"/>
          <p:cNvSpPr txBox="1"/>
          <p:nvPr/>
        </p:nvSpPr>
        <p:spPr>
          <a:xfrm>
            <a:off x="2866024" y="616747"/>
            <a:ext cx="6469039" cy="369332"/>
          </a:xfrm>
          <a:prstGeom prst="rect">
            <a:avLst/>
          </a:prstGeom>
          <a:noFill/>
        </p:spPr>
        <p:txBody>
          <a:bodyPr wrap="square" rtlCol="0">
            <a:spAutoFit/>
          </a:bodyPr>
          <a:lstStyle/>
          <a:p>
            <a:pPr algn="ctr"/>
            <a:r>
              <a:rPr lang="es-MX" b="1" dirty="0" smtClean="0"/>
              <a:t>JURISDICCION SANITARIA No. IV</a:t>
            </a:r>
            <a:endParaRPr lang="es-MX" b="1" dirty="0"/>
          </a:p>
        </p:txBody>
      </p:sp>
      <p:sp>
        <p:nvSpPr>
          <p:cNvPr id="9" name="8 CuadroTexto"/>
          <p:cNvSpPr txBox="1"/>
          <p:nvPr/>
        </p:nvSpPr>
        <p:spPr>
          <a:xfrm>
            <a:off x="0" y="0"/>
            <a:ext cx="12192000" cy="46166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400" b="1" spc="50" dirty="0" smtClean="0">
                <a:ln w="11430"/>
                <a:solidFill>
                  <a:schemeClr val="accent6">
                    <a:lumMod val="50000"/>
                  </a:schemeClr>
                </a:solidFill>
                <a:effectLst>
                  <a:outerShdw blurRad="76200" dist="50800" dir="5400000" algn="tl" rotWithShape="0">
                    <a:srgbClr val="000000">
                      <a:alpha val="65000"/>
                    </a:srgbClr>
                  </a:outerShdw>
                </a:effectLst>
              </a:rPr>
              <a:t>PRINCIPALES INDICADORES  EN LA VIG. DE OVITRAMPAS</a:t>
            </a:r>
            <a:endParaRPr lang="es-MX" sz="2400" b="1" spc="50" dirty="0">
              <a:ln w="11430"/>
              <a:solidFill>
                <a:schemeClr val="accent6">
                  <a:lumMod val="50000"/>
                </a:schemeClr>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2059944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32</a:t>
            </a:r>
          </a:p>
        </p:txBody>
      </p:sp>
      <p:sp>
        <p:nvSpPr>
          <p:cNvPr id="2" name="1 CuadroTexto"/>
          <p:cNvSpPr txBox="1"/>
          <p:nvPr/>
        </p:nvSpPr>
        <p:spPr>
          <a:xfrm>
            <a:off x="2866024" y="616747"/>
            <a:ext cx="6469039" cy="369332"/>
          </a:xfrm>
          <a:prstGeom prst="rect">
            <a:avLst/>
          </a:prstGeom>
          <a:noFill/>
        </p:spPr>
        <p:txBody>
          <a:bodyPr wrap="square" rtlCol="0">
            <a:spAutoFit/>
          </a:bodyPr>
          <a:lstStyle/>
          <a:p>
            <a:pPr algn="ctr"/>
            <a:r>
              <a:rPr lang="es-MX" b="1" dirty="0" smtClean="0"/>
              <a:t>JURISDICCION SANITARIA No. V</a:t>
            </a:r>
            <a:endParaRPr lang="es-MX"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008" y="986079"/>
            <a:ext cx="4903621" cy="2938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6703" y="982399"/>
            <a:ext cx="4903621" cy="2938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7844" y="3960852"/>
            <a:ext cx="4903621" cy="2938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8 CuadroTexto"/>
          <p:cNvSpPr txBox="1"/>
          <p:nvPr/>
        </p:nvSpPr>
        <p:spPr>
          <a:xfrm>
            <a:off x="0" y="0"/>
            <a:ext cx="12192000" cy="46166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400" b="1" spc="50" dirty="0" smtClean="0">
                <a:ln w="11430"/>
                <a:solidFill>
                  <a:schemeClr val="accent6">
                    <a:lumMod val="50000"/>
                  </a:schemeClr>
                </a:solidFill>
                <a:effectLst>
                  <a:outerShdw blurRad="76200" dist="50800" dir="5400000" algn="tl" rotWithShape="0">
                    <a:srgbClr val="000000">
                      <a:alpha val="65000"/>
                    </a:srgbClr>
                  </a:outerShdw>
                </a:effectLst>
              </a:rPr>
              <a:t>PRINCIPALES INDICADORES  EN LA VIG. DE OVITRAMPAS</a:t>
            </a:r>
            <a:endParaRPr lang="es-MX" sz="2400" b="1" spc="50" dirty="0">
              <a:ln w="11430"/>
              <a:solidFill>
                <a:schemeClr val="accent6">
                  <a:lumMod val="50000"/>
                </a:schemeClr>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4913207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32</a:t>
            </a:r>
          </a:p>
        </p:txBody>
      </p:sp>
      <p:sp>
        <p:nvSpPr>
          <p:cNvPr id="2" name="1 CuadroTexto"/>
          <p:cNvSpPr txBox="1"/>
          <p:nvPr/>
        </p:nvSpPr>
        <p:spPr>
          <a:xfrm>
            <a:off x="2866024" y="616747"/>
            <a:ext cx="6469039" cy="369332"/>
          </a:xfrm>
          <a:prstGeom prst="rect">
            <a:avLst/>
          </a:prstGeom>
          <a:noFill/>
        </p:spPr>
        <p:txBody>
          <a:bodyPr wrap="square" rtlCol="0">
            <a:spAutoFit/>
          </a:bodyPr>
          <a:lstStyle/>
          <a:p>
            <a:pPr algn="ctr"/>
            <a:r>
              <a:rPr lang="es-MX" b="1" dirty="0" smtClean="0"/>
              <a:t>JURISDICCION SANITARIA No. VI</a:t>
            </a:r>
            <a:endParaRPr lang="es-MX" b="1"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51815" y="968752"/>
            <a:ext cx="4794440" cy="2872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1847" y="3997010"/>
            <a:ext cx="4794440" cy="2872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116" y="982400"/>
            <a:ext cx="4794440" cy="2872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8 CuadroTexto"/>
          <p:cNvSpPr txBox="1"/>
          <p:nvPr/>
        </p:nvSpPr>
        <p:spPr>
          <a:xfrm>
            <a:off x="0" y="0"/>
            <a:ext cx="12192000" cy="46166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400" b="1" spc="50" dirty="0" smtClean="0">
                <a:ln w="11430"/>
                <a:solidFill>
                  <a:schemeClr val="accent6">
                    <a:lumMod val="50000"/>
                  </a:schemeClr>
                </a:solidFill>
                <a:effectLst>
                  <a:outerShdw blurRad="76200" dist="50800" dir="5400000" algn="tl" rotWithShape="0">
                    <a:srgbClr val="000000">
                      <a:alpha val="65000"/>
                    </a:srgbClr>
                  </a:outerShdw>
                </a:effectLst>
              </a:rPr>
              <a:t>PRINCIPALES INDICADORES  EN LA VIG. DE OVITRAMPAS</a:t>
            </a:r>
            <a:endParaRPr lang="es-MX" sz="2400" b="1" spc="50" dirty="0">
              <a:ln w="11430"/>
              <a:solidFill>
                <a:schemeClr val="accent6">
                  <a:lumMod val="50000"/>
                </a:schemeClr>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5197784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31</a:t>
            </a:r>
          </a:p>
        </p:txBody>
      </p:sp>
      <p:sp>
        <p:nvSpPr>
          <p:cNvPr id="2" name="1 CuadroTexto"/>
          <p:cNvSpPr txBox="1"/>
          <p:nvPr/>
        </p:nvSpPr>
        <p:spPr>
          <a:xfrm>
            <a:off x="2866024" y="616747"/>
            <a:ext cx="6469039" cy="369332"/>
          </a:xfrm>
          <a:prstGeom prst="rect">
            <a:avLst/>
          </a:prstGeom>
          <a:noFill/>
        </p:spPr>
        <p:txBody>
          <a:bodyPr wrap="square" rtlCol="0">
            <a:spAutoFit/>
          </a:bodyPr>
          <a:lstStyle/>
          <a:p>
            <a:pPr algn="ctr"/>
            <a:r>
              <a:rPr lang="es-MX" b="1" dirty="0" smtClean="0"/>
              <a:t>JURISDICCION SANITARIA No. VII</a:t>
            </a:r>
            <a:endParaRPr lang="es-MX" b="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61" y="1143001"/>
            <a:ext cx="4572000" cy="274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6659" y="4038902"/>
            <a:ext cx="457200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3009" y="1143001"/>
            <a:ext cx="4565650" cy="275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8 CuadroTexto"/>
          <p:cNvSpPr txBox="1"/>
          <p:nvPr/>
        </p:nvSpPr>
        <p:spPr>
          <a:xfrm>
            <a:off x="0" y="0"/>
            <a:ext cx="12192000" cy="46166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400" b="1" spc="50" dirty="0" smtClean="0">
                <a:ln w="11430"/>
                <a:solidFill>
                  <a:schemeClr val="accent6">
                    <a:lumMod val="50000"/>
                  </a:schemeClr>
                </a:solidFill>
                <a:effectLst>
                  <a:outerShdw blurRad="76200" dist="50800" dir="5400000" algn="tl" rotWithShape="0">
                    <a:srgbClr val="000000">
                      <a:alpha val="65000"/>
                    </a:srgbClr>
                  </a:outerShdw>
                </a:effectLst>
              </a:rPr>
              <a:t>PRINCIPALES INDICADORES  EN LA VIG. DE OVITRAMPAS</a:t>
            </a:r>
            <a:endParaRPr lang="es-MX" sz="2400" b="1" spc="50" dirty="0">
              <a:ln w="11430"/>
              <a:solidFill>
                <a:schemeClr val="accent6">
                  <a:lumMod val="50000"/>
                </a:schemeClr>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8842963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posición de imagen 4"/>
          <p:cNvPicPr>
            <a:picLocks noChangeAspect="1"/>
          </p:cNvPicPr>
          <p:nvPr/>
        </p:nvPicPr>
        <p:blipFill>
          <a:blip r:embed="rId2">
            <a:extLst>
              <a:ext uri="{28A0092B-C50C-407E-A947-70E740481C1C}">
                <a14:useLocalDpi xmlns:a14="http://schemas.microsoft.com/office/drawing/2010/main" val="0"/>
              </a:ext>
            </a:extLst>
          </a:blip>
          <a:srcRect t="3875" b="3875"/>
          <a:stretch>
            <a:fillRect/>
          </a:stretch>
        </p:blipFill>
        <p:spPr>
          <a:xfrm>
            <a:off x="1972128" y="1318136"/>
            <a:ext cx="8229600" cy="4270248"/>
          </a:xfrm>
          <a:prstGeom prst="rect">
            <a:avLst/>
          </a:prstGeom>
        </p:spPr>
      </p:pic>
      <p:sp>
        <p:nvSpPr>
          <p:cNvPr id="4" name="3 CuadroTexto"/>
          <p:cNvSpPr txBox="1"/>
          <p:nvPr/>
        </p:nvSpPr>
        <p:spPr>
          <a:xfrm>
            <a:off x="573208" y="2988949"/>
            <a:ext cx="11054686" cy="1200329"/>
          </a:xfrm>
          <a:prstGeom prst="rect">
            <a:avLst/>
          </a:prstGeom>
          <a:noFill/>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s-MX" sz="3600" b="1" spc="50" dirty="0" smtClean="0">
                <a:ln w="11430"/>
                <a:solidFill>
                  <a:srgbClr val="800000"/>
                </a:solidFill>
                <a:effectLst>
                  <a:outerShdw blurRad="76200" dist="50800" dir="5400000" algn="tl" rotWithShape="0">
                    <a:srgbClr val="000000">
                      <a:alpha val="65000"/>
                    </a:srgbClr>
                  </a:outerShdw>
                </a:effectLst>
                <a:latin typeface="Arial Black" pitchFamily="34" charset="0"/>
              </a:rPr>
              <a:t>USO DE NUEVOS PRODUCTOS: REGULADORES DE CRECIMIENTO</a:t>
            </a:r>
            <a:endParaRPr lang="es-ES" sz="3600" b="1" spc="50" dirty="0">
              <a:ln w="11430"/>
              <a:solidFill>
                <a:srgbClr val="800000"/>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1114945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a 3"/>
          <p:cNvGraphicFramePr/>
          <p:nvPr>
            <p:extLst>
              <p:ext uri="{D42A27DB-BD31-4B8C-83A1-F6EECF244321}">
                <p14:modId xmlns:p14="http://schemas.microsoft.com/office/powerpoint/2010/main" val="1781745756"/>
              </p:ext>
            </p:extLst>
          </p:nvPr>
        </p:nvGraphicFramePr>
        <p:xfrm>
          <a:off x="844133" y="1412776"/>
          <a:ext cx="10465163"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CuadroTexto"/>
          <p:cNvSpPr txBox="1"/>
          <p:nvPr/>
        </p:nvSpPr>
        <p:spPr>
          <a:xfrm>
            <a:off x="0" y="545920"/>
            <a:ext cx="12192000" cy="58477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3200" b="1" spc="50" dirty="0" smtClean="0">
                <a:ln w="11430"/>
                <a:solidFill>
                  <a:schemeClr val="accent6">
                    <a:lumMod val="50000"/>
                  </a:schemeClr>
                </a:solidFill>
                <a:effectLst>
                  <a:outerShdw blurRad="76200" dist="50800" dir="5400000" algn="tl" rotWithShape="0">
                    <a:srgbClr val="000000">
                      <a:alpha val="65000"/>
                    </a:srgbClr>
                  </a:outerShdw>
                </a:effectLst>
              </a:rPr>
              <a:t>QUE SON ???</a:t>
            </a:r>
            <a:endParaRPr lang="es-MX" sz="3200" b="1" spc="50" dirty="0">
              <a:ln w="11430"/>
              <a:solidFill>
                <a:schemeClr val="accent6">
                  <a:lumMod val="50000"/>
                </a:schemeClr>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5418481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5"/>
          <p:cNvPicPr>
            <a:picLocks noChangeAspect="1"/>
          </p:cNvPicPr>
          <p:nvPr/>
        </p:nvPicPr>
        <p:blipFill>
          <a:blip r:embed="rId2"/>
          <a:stretch>
            <a:fillRect/>
          </a:stretch>
        </p:blipFill>
        <p:spPr>
          <a:xfrm>
            <a:off x="1942721" y="297879"/>
            <a:ext cx="8315665" cy="6480610"/>
          </a:xfrm>
          <a:prstGeom prst="rect">
            <a:avLst/>
          </a:prstGeom>
        </p:spPr>
      </p:pic>
    </p:spTree>
    <p:extLst>
      <p:ext uri="{BB962C8B-B14F-4D97-AF65-F5344CB8AC3E}">
        <p14:creationId xmlns:p14="http://schemas.microsoft.com/office/powerpoint/2010/main" val="8976704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cstate="print">
            <a:extLst>
              <a:ext uri="{28A0092B-C50C-407E-A947-70E740481C1C}">
                <a14:useLocalDpi xmlns:a14="http://schemas.microsoft.com/office/drawing/2010/main" val="0"/>
              </a:ext>
            </a:extLst>
          </a:blip>
          <a:srcRect l="15597" r="22936"/>
          <a:stretch/>
        </p:blipFill>
        <p:spPr>
          <a:xfrm rot="5400000">
            <a:off x="1037053" y="3488962"/>
            <a:ext cx="2423719" cy="2950295"/>
          </a:xfrm>
          <a:prstGeom prst="rect">
            <a:avLst/>
          </a:prstGeom>
        </p:spPr>
      </p:pic>
      <p:pic>
        <p:nvPicPr>
          <p:cNvPr id="3" name="Imagen 2"/>
          <p:cNvPicPr>
            <a:picLocks noChangeAspect="1"/>
          </p:cNvPicPr>
          <p:nvPr/>
        </p:nvPicPr>
        <p:blipFill rotWithShape="1">
          <a:blip r:embed="rId3" cstate="print">
            <a:extLst>
              <a:ext uri="{28A0092B-C50C-407E-A947-70E740481C1C}">
                <a14:useLocalDpi xmlns:a14="http://schemas.microsoft.com/office/drawing/2010/main" val="0"/>
              </a:ext>
            </a:extLst>
          </a:blip>
          <a:srcRect t="-18" r="13359"/>
          <a:stretch/>
        </p:blipFill>
        <p:spPr>
          <a:xfrm rot="5400000">
            <a:off x="7286094" y="1160596"/>
            <a:ext cx="4826857" cy="41790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Imagen 3"/>
          <p:cNvPicPr>
            <a:picLocks noChangeAspect="1"/>
          </p:cNvPicPr>
          <p:nvPr/>
        </p:nvPicPr>
        <p:blipFill rotWithShape="1">
          <a:blip r:embed="rId4" cstate="print">
            <a:extLst>
              <a:ext uri="{28A0092B-C50C-407E-A947-70E740481C1C}">
                <a14:useLocalDpi xmlns:a14="http://schemas.microsoft.com/office/drawing/2010/main" val="0"/>
              </a:ext>
            </a:extLst>
          </a:blip>
          <a:srcRect l="33450" t="12142" r="14779"/>
          <a:stretch/>
        </p:blipFill>
        <p:spPr>
          <a:xfrm rot="5400000">
            <a:off x="4746259" y="3771176"/>
            <a:ext cx="2242736" cy="2854528"/>
          </a:xfrm>
          <a:prstGeom prst="ellipse">
            <a:avLst/>
          </a:prstGeom>
          <a:ln>
            <a:noFill/>
          </a:ln>
          <a:effectLst>
            <a:softEdge rad="112500"/>
          </a:effectLst>
        </p:spPr>
      </p:pic>
      <p:sp>
        <p:nvSpPr>
          <p:cNvPr id="6" name="Marcador de texto 2"/>
          <p:cNvSpPr txBox="1">
            <a:spLocks/>
          </p:cNvSpPr>
          <p:nvPr/>
        </p:nvSpPr>
        <p:spPr>
          <a:xfrm>
            <a:off x="431371" y="1037680"/>
            <a:ext cx="5745999" cy="4994448"/>
          </a:xfrm>
          <a:prstGeom prst="rect">
            <a:avLst/>
          </a:prstGeom>
        </p:spPr>
        <p:txBody>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algn="just"/>
            <a:r>
              <a:rPr lang="es-MX" sz="2000" dirty="0" smtClean="0">
                <a:solidFill>
                  <a:schemeClr val="tx2">
                    <a:lumMod val="50000"/>
                  </a:schemeClr>
                </a:solidFill>
              </a:rPr>
              <a:t>Se aplicará a granel, utilizando la cantidad de </a:t>
            </a:r>
            <a:r>
              <a:rPr lang="es-MX" sz="2000" b="1" dirty="0" smtClean="0">
                <a:solidFill>
                  <a:schemeClr val="tx2">
                    <a:lumMod val="50000"/>
                  </a:schemeClr>
                </a:solidFill>
              </a:rPr>
              <a:t>3 g en 200 </a:t>
            </a:r>
            <a:r>
              <a:rPr lang="es-MX" sz="2000" b="1" dirty="0" err="1" smtClean="0">
                <a:solidFill>
                  <a:schemeClr val="tx2">
                    <a:lumMod val="50000"/>
                  </a:schemeClr>
                </a:solidFill>
              </a:rPr>
              <a:t>lts</a:t>
            </a:r>
            <a:r>
              <a:rPr lang="es-MX" sz="2000" b="1" dirty="0" smtClean="0">
                <a:solidFill>
                  <a:schemeClr val="tx2">
                    <a:lumMod val="50000"/>
                  </a:schemeClr>
                </a:solidFill>
              </a:rPr>
              <a:t> </a:t>
            </a:r>
            <a:r>
              <a:rPr lang="es-MX" sz="2000" dirty="0" smtClean="0">
                <a:solidFill>
                  <a:schemeClr val="tx2">
                    <a:lumMod val="50000"/>
                  </a:schemeClr>
                </a:solidFill>
              </a:rPr>
              <a:t>de agua.</a:t>
            </a:r>
          </a:p>
          <a:p>
            <a:pPr algn="just"/>
            <a:endParaRPr lang="es-MX" sz="2000" dirty="0" smtClean="0">
              <a:solidFill>
                <a:schemeClr val="tx2">
                  <a:lumMod val="50000"/>
                </a:schemeClr>
              </a:solidFill>
            </a:endParaRPr>
          </a:p>
          <a:p>
            <a:pPr algn="just"/>
            <a:r>
              <a:rPr lang="es-MX" sz="2000" dirty="0" smtClean="0">
                <a:solidFill>
                  <a:schemeClr val="tx2">
                    <a:lumMod val="50000"/>
                  </a:schemeClr>
                </a:solidFill>
              </a:rPr>
              <a:t>Para que Metopreno mantenga la residualidad, hacer referencia al morador en conservar el tratamiento en cada recambio de agua, evitando perder producto y por consiguiente reducir la eficacia.</a:t>
            </a:r>
          </a:p>
          <a:p>
            <a:pPr algn="just"/>
            <a:endParaRPr lang="es-MX" sz="2000" dirty="0">
              <a:solidFill>
                <a:schemeClr val="tx2">
                  <a:lumMod val="50000"/>
                </a:schemeClr>
              </a:solidFill>
            </a:endParaRPr>
          </a:p>
        </p:txBody>
      </p:sp>
      <p:sp>
        <p:nvSpPr>
          <p:cNvPr id="7" name="6 CuadroTexto"/>
          <p:cNvSpPr txBox="1"/>
          <p:nvPr/>
        </p:nvSpPr>
        <p:spPr>
          <a:xfrm>
            <a:off x="0" y="122832"/>
            <a:ext cx="12192000" cy="58477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3200" b="1" spc="50" dirty="0" smtClean="0">
                <a:ln w="11430"/>
                <a:solidFill>
                  <a:schemeClr val="accent6">
                    <a:lumMod val="50000"/>
                  </a:schemeClr>
                </a:solidFill>
                <a:effectLst>
                  <a:outerShdw blurRad="76200" dist="50800" dir="5400000" algn="tl" rotWithShape="0">
                    <a:srgbClr val="000000">
                      <a:alpha val="65000"/>
                    </a:srgbClr>
                  </a:outerShdw>
                </a:effectLst>
              </a:rPr>
              <a:t>METOPRENO</a:t>
            </a:r>
            <a:endParaRPr lang="es-MX" sz="3200" b="1" spc="50" dirty="0">
              <a:ln w="11430"/>
              <a:solidFill>
                <a:schemeClr val="accent6">
                  <a:lumMod val="50000"/>
                </a:schemeClr>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1793355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3060" r="6296" b="6250"/>
          <a:stretch/>
        </p:blipFill>
        <p:spPr bwMode="auto">
          <a:xfrm>
            <a:off x="0" y="955343"/>
            <a:ext cx="12192000" cy="59026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ÁREA DE ALTO RIESGO EN TAMAZUNCHALE</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sp>
        <p:nvSpPr>
          <p:cNvPr id="4" name="3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31</a:t>
            </a:r>
          </a:p>
        </p:txBody>
      </p:sp>
    </p:spTree>
    <p:extLst>
      <p:ext uri="{BB962C8B-B14F-4D97-AF65-F5344CB8AC3E}">
        <p14:creationId xmlns:p14="http://schemas.microsoft.com/office/powerpoint/2010/main" val="71665602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idx="2"/>
          </p:nvPr>
        </p:nvSpPr>
        <p:spPr>
          <a:xfrm>
            <a:off x="6619164" y="1670665"/>
            <a:ext cx="5166436" cy="4946103"/>
          </a:xfrm>
        </p:spPr>
        <p:txBody>
          <a:bodyPr>
            <a:noAutofit/>
          </a:bodyPr>
          <a:lstStyle/>
          <a:p>
            <a:pPr algn="just"/>
            <a:r>
              <a:rPr lang="es-MX" sz="2000" dirty="0">
                <a:latin typeface="+mj-lt"/>
              </a:rPr>
              <a:t>Se debe aplicar a granel con la medida sugerida y donada por el proveedor</a:t>
            </a:r>
            <a:r>
              <a:rPr lang="es-MX" sz="2000" dirty="0" smtClean="0">
                <a:latin typeface="+mj-lt"/>
              </a:rPr>
              <a:t>.</a:t>
            </a:r>
            <a:endParaRPr lang="es-MX" sz="2000" dirty="0">
              <a:latin typeface="+mj-lt"/>
            </a:endParaRPr>
          </a:p>
          <a:p>
            <a:pPr algn="just"/>
            <a:r>
              <a:rPr lang="es-MX" sz="2000" dirty="0">
                <a:latin typeface="+mj-lt"/>
              </a:rPr>
              <a:t>Piriproxifen podrá utilizarse en albercas en desuso, utilizando 10 g por cada 1000 L de agua, puede ser colocado a granel o con la técnica regional.</a:t>
            </a:r>
          </a:p>
          <a:p>
            <a:endParaRPr lang="es-MX" sz="2000" dirty="0">
              <a:latin typeface="+mj-lt"/>
            </a:endParaRPr>
          </a:p>
        </p:txBody>
      </p:sp>
      <p:pic>
        <p:nvPicPr>
          <p:cNvPr id="5" name="Imagen 4"/>
          <p:cNvPicPr>
            <a:picLocks noChangeAspect="1"/>
          </p:cNvPicPr>
          <p:nvPr/>
        </p:nvPicPr>
        <p:blipFill rotWithShape="1">
          <a:blip r:embed="rId2" cstate="print">
            <a:extLst>
              <a:ext uri="{28A0092B-C50C-407E-A947-70E740481C1C}">
                <a14:useLocalDpi xmlns:a14="http://schemas.microsoft.com/office/drawing/2010/main" val="0"/>
              </a:ext>
            </a:extLst>
          </a:blip>
          <a:srcRect l="10272" r="8442"/>
          <a:stretch/>
        </p:blipFill>
        <p:spPr>
          <a:xfrm rot="5400000">
            <a:off x="1913531" y="3923240"/>
            <a:ext cx="2967350" cy="2737878"/>
          </a:xfrm>
          <a:prstGeom prst="rect">
            <a:avLst/>
          </a:prstGeom>
        </p:spPr>
      </p:pic>
      <p:pic>
        <p:nvPicPr>
          <p:cNvPr id="6" name="Imagen 5"/>
          <p:cNvPicPr>
            <a:picLocks noChangeAspect="1"/>
          </p:cNvPicPr>
          <p:nvPr/>
        </p:nvPicPr>
        <p:blipFill rotWithShape="1">
          <a:blip r:embed="rId3" cstate="print">
            <a:extLst>
              <a:ext uri="{28A0092B-C50C-407E-A947-70E740481C1C}">
                <a14:useLocalDpi xmlns:a14="http://schemas.microsoft.com/office/drawing/2010/main" val="0"/>
              </a:ext>
            </a:extLst>
          </a:blip>
          <a:srcRect l="7168" r="20788"/>
          <a:stretch/>
        </p:blipFill>
        <p:spPr>
          <a:xfrm>
            <a:off x="1335463" y="1346353"/>
            <a:ext cx="3918930" cy="2294877"/>
          </a:xfrm>
          <a:prstGeom prst="rect">
            <a:avLst/>
          </a:prstGeom>
        </p:spPr>
      </p:pic>
      <p:pic>
        <p:nvPicPr>
          <p:cNvPr id="7" name="Imagen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02346" y="4869161"/>
            <a:ext cx="3413709" cy="1440159"/>
          </a:xfrm>
          <a:prstGeom prst="rect">
            <a:avLst/>
          </a:prstGeom>
          <a:ln>
            <a:noFill/>
          </a:ln>
          <a:effectLst>
            <a:softEdge rad="112500"/>
          </a:effectLst>
        </p:spPr>
      </p:pic>
      <p:sp>
        <p:nvSpPr>
          <p:cNvPr id="8" name="7 CuadroTexto"/>
          <p:cNvSpPr txBox="1"/>
          <p:nvPr/>
        </p:nvSpPr>
        <p:spPr>
          <a:xfrm>
            <a:off x="0" y="122832"/>
            <a:ext cx="12192000" cy="58477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3200" b="1" spc="50" dirty="0">
                <a:ln w="11430"/>
                <a:solidFill>
                  <a:schemeClr val="accent6">
                    <a:lumMod val="50000"/>
                  </a:schemeClr>
                </a:solidFill>
                <a:effectLst>
                  <a:outerShdw blurRad="76200" dist="50800" dir="5400000" algn="tl" rotWithShape="0">
                    <a:srgbClr val="000000">
                      <a:alpha val="65000"/>
                    </a:srgbClr>
                  </a:outerShdw>
                </a:effectLst>
              </a:rPr>
              <a:t>PIRIPROXIFEN</a:t>
            </a:r>
          </a:p>
        </p:txBody>
      </p:sp>
    </p:spTree>
    <p:extLst>
      <p:ext uri="{BB962C8B-B14F-4D97-AF65-F5344CB8AC3E}">
        <p14:creationId xmlns:p14="http://schemas.microsoft.com/office/powerpoint/2010/main" val="24514819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texto 5"/>
          <p:cNvSpPr>
            <a:spLocks noGrp="1"/>
          </p:cNvSpPr>
          <p:nvPr>
            <p:ph type="body" idx="2"/>
          </p:nvPr>
        </p:nvSpPr>
        <p:spPr>
          <a:xfrm>
            <a:off x="8215952" y="1444616"/>
            <a:ext cx="3644659" cy="1605568"/>
          </a:xfrm>
          <a:prstGeom prst="rect">
            <a:avLst/>
          </a:prstGeom>
        </p:spPr>
        <p:txBody>
          <a:bodyPr wrap="square">
            <a:spAutoFit/>
          </a:bodyPr>
          <a:lstStyle/>
          <a:p>
            <a:pPr algn="just"/>
            <a:r>
              <a:rPr lang="es-MX" sz="2000" dirty="0">
                <a:latin typeface="+mj-lt"/>
              </a:rPr>
              <a:t>Para preparar la </a:t>
            </a:r>
            <a:r>
              <a:rPr lang="es-MX" sz="2000" b="1" dirty="0">
                <a:latin typeface="+mj-lt"/>
              </a:rPr>
              <a:t>SLA</a:t>
            </a:r>
            <a:r>
              <a:rPr lang="es-MX" sz="2000" dirty="0">
                <a:latin typeface="+mj-lt"/>
              </a:rPr>
              <a:t> (Solución Lista para Aplicar 2%) </a:t>
            </a:r>
            <a:r>
              <a:rPr lang="es-MX" sz="2000" dirty="0" smtClean="0">
                <a:latin typeface="+mj-lt"/>
              </a:rPr>
              <a:t>:</a:t>
            </a:r>
            <a:endParaRPr lang="es-MX" sz="2000" dirty="0">
              <a:latin typeface="+mj-lt"/>
            </a:endParaRPr>
          </a:p>
          <a:p>
            <a:pPr algn="just"/>
            <a:r>
              <a:rPr lang="es-MX" sz="2000" dirty="0" smtClean="0">
                <a:latin typeface="+mj-lt"/>
              </a:rPr>
              <a:t>Vierta </a:t>
            </a:r>
            <a:r>
              <a:rPr lang="es-MX" sz="2000" dirty="0">
                <a:latin typeface="+mj-lt"/>
              </a:rPr>
              <a:t>los </a:t>
            </a:r>
            <a:r>
              <a:rPr lang="es-MX" sz="2000" b="1" dirty="0">
                <a:latin typeface="+mj-lt"/>
              </a:rPr>
              <a:t>200 ml </a:t>
            </a:r>
            <a:r>
              <a:rPr lang="es-MX" sz="2000" dirty="0">
                <a:latin typeface="+mj-lt"/>
              </a:rPr>
              <a:t>en </a:t>
            </a:r>
            <a:r>
              <a:rPr lang="es-MX" sz="2000" b="1" dirty="0">
                <a:latin typeface="+mj-lt"/>
              </a:rPr>
              <a:t>800 ml </a:t>
            </a:r>
            <a:r>
              <a:rPr lang="es-MX" sz="2000" dirty="0" smtClean="0">
                <a:latin typeface="+mj-lt"/>
              </a:rPr>
              <a:t>de agua </a:t>
            </a:r>
            <a:r>
              <a:rPr lang="es-MX" sz="2000" dirty="0">
                <a:latin typeface="+mj-lt"/>
              </a:rPr>
              <a:t>o 100 ml de producto en 400 ml de agua según sea el caso.</a:t>
            </a:r>
          </a:p>
        </p:txBody>
      </p:sp>
      <p:pic>
        <p:nvPicPr>
          <p:cNvPr id="7" name="Imagen 6"/>
          <p:cNvPicPr>
            <a:picLocks noChangeAspect="1"/>
          </p:cNvPicPr>
          <p:nvPr/>
        </p:nvPicPr>
        <p:blipFill rotWithShape="1">
          <a:blip r:embed="rId2" cstate="print">
            <a:extLst>
              <a:ext uri="{28A0092B-C50C-407E-A947-70E740481C1C}">
                <a14:useLocalDpi xmlns:a14="http://schemas.microsoft.com/office/drawing/2010/main" val="0"/>
              </a:ext>
            </a:extLst>
          </a:blip>
          <a:srcRect l="22331" t="11335"/>
          <a:stretch/>
        </p:blipFill>
        <p:spPr>
          <a:xfrm rot="5400000">
            <a:off x="9127505" y="4277893"/>
            <a:ext cx="2113412" cy="18094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Imagen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340" y="1844825"/>
            <a:ext cx="7911849" cy="3337811"/>
          </a:xfrm>
          <a:prstGeom prst="rect">
            <a:avLst/>
          </a:prstGeom>
        </p:spPr>
      </p:pic>
      <p:sp>
        <p:nvSpPr>
          <p:cNvPr id="9" name="8 CuadroTexto"/>
          <p:cNvSpPr txBox="1"/>
          <p:nvPr/>
        </p:nvSpPr>
        <p:spPr>
          <a:xfrm>
            <a:off x="0" y="122832"/>
            <a:ext cx="12192000" cy="58477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3200" b="1" spc="50" dirty="0" smtClean="0">
                <a:ln w="11430"/>
                <a:solidFill>
                  <a:schemeClr val="accent6">
                    <a:lumMod val="50000"/>
                  </a:schemeClr>
                </a:solidFill>
                <a:effectLst>
                  <a:outerShdw blurRad="76200" dist="50800" dir="5400000" algn="tl" rotWithShape="0">
                    <a:srgbClr val="000000">
                      <a:alpha val="65000"/>
                    </a:srgbClr>
                  </a:outerShdw>
                </a:effectLst>
              </a:rPr>
              <a:t>NOVALURÓN LÍQUIDO</a:t>
            </a:r>
            <a:endParaRPr lang="es-MX" sz="3200" b="1" spc="50" dirty="0">
              <a:ln w="11430"/>
              <a:solidFill>
                <a:schemeClr val="accent6">
                  <a:lumMod val="50000"/>
                </a:schemeClr>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9965345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idx="2"/>
          </p:nvPr>
        </p:nvSpPr>
        <p:spPr>
          <a:xfrm>
            <a:off x="7042246" y="1628800"/>
            <a:ext cx="4910406" cy="3960440"/>
          </a:xfrm>
        </p:spPr>
        <p:txBody>
          <a:bodyPr>
            <a:noAutofit/>
          </a:bodyPr>
          <a:lstStyle/>
          <a:p>
            <a:pPr algn="just"/>
            <a:r>
              <a:rPr lang="es-MX" sz="2000" dirty="0">
                <a:solidFill>
                  <a:schemeClr val="tx2">
                    <a:lumMod val="75000"/>
                  </a:schemeClr>
                </a:solidFill>
                <a:latin typeface="+mj-lt"/>
              </a:rPr>
              <a:t>Para el caso de la presentación gránulos, se tomaran </a:t>
            </a:r>
            <a:r>
              <a:rPr lang="es-MX" sz="2000" b="1" dirty="0">
                <a:solidFill>
                  <a:schemeClr val="tx2">
                    <a:lumMod val="75000"/>
                  </a:schemeClr>
                </a:solidFill>
                <a:latin typeface="+mj-lt"/>
              </a:rPr>
              <a:t>25 g.</a:t>
            </a:r>
            <a:r>
              <a:rPr lang="es-MX" sz="2000" dirty="0">
                <a:solidFill>
                  <a:schemeClr val="tx2">
                    <a:lumMod val="75000"/>
                  </a:schemeClr>
                </a:solidFill>
                <a:latin typeface="+mj-lt"/>
              </a:rPr>
              <a:t> de producto para tratar </a:t>
            </a:r>
            <a:r>
              <a:rPr lang="es-MX" sz="2000" b="1" dirty="0">
                <a:solidFill>
                  <a:schemeClr val="tx2">
                    <a:lumMod val="75000"/>
                  </a:schemeClr>
                </a:solidFill>
                <a:latin typeface="+mj-lt"/>
              </a:rPr>
              <a:t>200 L</a:t>
            </a:r>
            <a:r>
              <a:rPr lang="es-MX" sz="2000" dirty="0">
                <a:solidFill>
                  <a:schemeClr val="tx2">
                    <a:lumMod val="75000"/>
                  </a:schemeClr>
                </a:solidFill>
                <a:latin typeface="+mj-lt"/>
              </a:rPr>
              <a:t> de agua, se recomienda aplicarlo en bolsita, tul, paño, tela tricot, boya o según la técnica </a:t>
            </a:r>
            <a:r>
              <a:rPr lang="es-MX" sz="2000" dirty="0" smtClean="0">
                <a:solidFill>
                  <a:schemeClr val="tx2">
                    <a:lumMod val="75000"/>
                  </a:schemeClr>
                </a:solidFill>
                <a:latin typeface="+mj-lt"/>
              </a:rPr>
              <a:t>regional estandarizada</a:t>
            </a:r>
            <a:r>
              <a:rPr lang="es-MX" sz="2000" dirty="0">
                <a:solidFill>
                  <a:schemeClr val="tx2">
                    <a:lumMod val="75000"/>
                  </a:schemeClr>
                </a:solidFill>
                <a:latin typeface="+mj-lt"/>
              </a:rPr>
              <a:t>.</a:t>
            </a:r>
          </a:p>
          <a:p>
            <a:pPr algn="just"/>
            <a:endParaRPr lang="es-MX" sz="2000" dirty="0">
              <a:latin typeface="+mj-lt"/>
            </a:endParaRPr>
          </a:p>
        </p:txBody>
      </p:sp>
      <p:pic>
        <p:nvPicPr>
          <p:cNvPr id="5" name="Imagen 4"/>
          <p:cNvPicPr>
            <a:picLocks noChangeAspect="1"/>
          </p:cNvPicPr>
          <p:nvPr/>
        </p:nvPicPr>
        <p:blipFill rotWithShape="1">
          <a:blip r:embed="rId2" cstate="print">
            <a:extLst>
              <a:ext uri="{28A0092B-C50C-407E-A947-70E740481C1C}">
                <a14:useLocalDpi xmlns:a14="http://schemas.microsoft.com/office/drawing/2010/main" val="0"/>
              </a:ext>
            </a:extLst>
          </a:blip>
          <a:srcRect l="9218" r="13811"/>
          <a:stretch/>
        </p:blipFill>
        <p:spPr>
          <a:xfrm>
            <a:off x="1327395" y="1346579"/>
            <a:ext cx="4718564" cy="2586236"/>
          </a:xfrm>
          <a:prstGeom prst="rect">
            <a:avLst/>
          </a:prstGeom>
        </p:spPr>
      </p:pic>
      <p:pic>
        <p:nvPicPr>
          <p:cNvPr id="6" name="Imagen 5"/>
          <p:cNvPicPr>
            <a:picLocks noChangeAspect="1"/>
          </p:cNvPicPr>
          <p:nvPr/>
        </p:nvPicPr>
        <p:blipFill rotWithShape="1">
          <a:blip r:embed="rId3" cstate="print">
            <a:extLst>
              <a:ext uri="{28A0092B-C50C-407E-A947-70E740481C1C}">
                <a14:useLocalDpi xmlns:a14="http://schemas.microsoft.com/office/drawing/2010/main" val="0"/>
              </a:ext>
            </a:extLst>
          </a:blip>
          <a:srcRect l="14232" t="10228" r="15528" b="15506"/>
          <a:stretch/>
        </p:blipFill>
        <p:spPr>
          <a:xfrm>
            <a:off x="1327395" y="4171771"/>
            <a:ext cx="4718564" cy="2104728"/>
          </a:xfrm>
          <a:prstGeom prst="rect">
            <a:avLst/>
          </a:prstGeom>
        </p:spPr>
      </p:pic>
      <p:sp>
        <p:nvSpPr>
          <p:cNvPr id="7" name="6 CuadroTexto"/>
          <p:cNvSpPr txBox="1"/>
          <p:nvPr/>
        </p:nvSpPr>
        <p:spPr>
          <a:xfrm>
            <a:off x="0" y="122832"/>
            <a:ext cx="12192000" cy="58477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3200" b="1" spc="50" dirty="0" smtClean="0">
                <a:ln w="11430"/>
                <a:solidFill>
                  <a:schemeClr val="accent6">
                    <a:lumMod val="50000"/>
                  </a:schemeClr>
                </a:solidFill>
                <a:effectLst>
                  <a:outerShdw blurRad="76200" dist="50800" dir="5400000" algn="tl" rotWithShape="0">
                    <a:srgbClr val="000000">
                      <a:alpha val="65000"/>
                    </a:srgbClr>
                  </a:outerShdw>
                </a:effectLst>
              </a:rPr>
              <a:t>NOVALURÓN GRANULAR</a:t>
            </a:r>
            <a:endParaRPr lang="es-MX" sz="3200" b="1" spc="50" dirty="0">
              <a:ln w="11430"/>
              <a:solidFill>
                <a:schemeClr val="accent6">
                  <a:lumMod val="50000"/>
                </a:schemeClr>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4302026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6"/>
          <p:cNvSpPr txBox="1">
            <a:spLocks/>
          </p:cNvSpPr>
          <p:nvPr/>
        </p:nvSpPr>
        <p:spPr>
          <a:xfrm>
            <a:off x="471840" y="939280"/>
            <a:ext cx="11247040" cy="1015663"/>
          </a:xfrm>
          <a:prstGeom prst="rect">
            <a:avLst/>
          </a:prstGeom>
        </p:spPr>
        <p:txBody>
          <a:bodyPr wrap="square">
            <a:spAutoFit/>
          </a:bodyPr>
          <a:lstStyle>
            <a:lvl1pPr algn="l" rtl="0" eaLnBrk="1" latinLnBrk="0" hangingPunct="1">
              <a:spcBef>
                <a:spcPct val="0"/>
              </a:spcBef>
              <a:buNone/>
              <a:defRPr kumimoji="0" sz="3200" kern="1200">
                <a:solidFill>
                  <a:schemeClr val="tx2"/>
                </a:solidFill>
                <a:latin typeface="+mj-lt"/>
                <a:ea typeface="+mj-ea"/>
                <a:cs typeface="+mj-cs"/>
              </a:defRPr>
            </a:lvl1pPr>
          </a:lstStyle>
          <a:p>
            <a:pPr algn="just"/>
            <a:r>
              <a:rPr lang="es-MX" sz="2000" b="1" i="1" dirty="0" smtClean="0"/>
              <a:t>Recordar que al ser reguladores de crecimiento no mostrarán mortalidad aguda (24 hrs) observando larvas vivas aun después de aplicado el producto, el efecto será medido con el porcentaje de Inhibición de la emergencia y ausencia de exuvias pupales (hasta los 15 días).</a:t>
            </a:r>
            <a:endParaRPr lang="es-MX" sz="2000" b="1" dirty="0"/>
          </a:p>
        </p:txBody>
      </p:sp>
      <p:pic>
        <p:nvPicPr>
          <p:cNvPr id="3" name="Imagen 2"/>
          <p:cNvPicPr>
            <a:picLocks noChangeAspect="1"/>
          </p:cNvPicPr>
          <p:nvPr/>
        </p:nvPicPr>
        <p:blipFill rotWithShape="1">
          <a:blip r:embed="rId2">
            <a:extLst>
              <a:ext uri="{28A0092B-C50C-407E-A947-70E740481C1C}">
                <a14:useLocalDpi xmlns:a14="http://schemas.microsoft.com/office/drawing/2010/main" val="0"/>
              </a:ext>
            </a:extLst>
          </a:blip>
          <a:srcRect l="7551" r="6517" b="12743"/>
          <a:stretch/>
        </p:blipFill>
        <p:spPr>
          <a:xfrm>
            <a:off x="7228981" y="1998246"/>
            <a:ext cx="4622640" cy="2793302"/>
          </a:xfrm>
          <a:prstGeom prst="rect">
            <a:avLst/>
          </a:prstGeom>
        </p:spPr>
      </p:pic>
      <p:pic>
        <p:nvPicPr>
          <p:cNvPr id="4" name="Imagen 3"/>
          <p:cNvPicPr>
            <a:picLocks noChangeAspect="1"/>
          </p:cNvPicPr>
          <p:nvPr/>
        </p:nvPicPr>
        <p:blipFill rotWithShape="1">
          <a:blip r:embed="rId3">
            <a:extLst>
              <a:ext uri="{28A0092B-C50C-407E-A947-70E740481C1C}">
                <a14:useLocalDpi xmlns:a14="http://schemas.microsoft.com/office/drawing/2010/main" val="0"/>
              </a:ext>
            </a:extLst>
          </a:blip>
          <a:srcRect l="29155" t="4064" r="3517" b="8850"/>
          <a:stretch/>
        </p:blipFill>
        <p:spPr>
          <a:xfrm>
            <a:off x="347586" y="2154228"/>
            <a:ext cx="5712026" cy="4482643"/>
          </a:xfrm>
          <a:prstGeom prst="rect">
            <a:avLst/>
          </a:prstGeom>
        </p:spPr>
      </p:pic>
      <p:pic>
        <p:nvPicPr>
          <p:cNvPr id="5" name="Imagen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45614" y="4923278"/>
            <a:ext cx="5406313" cy="1717812"/>
          </a:xfrm>
          <a:prstGeom prst="rect">
            <a:avLst/>
          </a:prstGeom>
        </p:spPr>
      </p:pic>
      <p:sp>
        <p:nvSpPr>
          <p:cNvPr id="6" name="5 CuadroTexto"/>
          <p:cNvSpPr txBox="1"/>
          <p:nvPr/>
        </p:nvSpPr>
        <p:spPr>
          <a:xfrm>
            <a:off x="0" y="122832"/>
            <a:ext cx="12192000" cy="58477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3200" b="1" spc="50" dirty="0" smtClean="0">
                <a:ln w="11430"/>
                <a:solidFill>
                  <a:schemeClr val="accent6">
                    <a:lumMod val="50000"/>
                  </a:schemeClr>
                </a:solidFill>
                <a:effectLst>
                  <a:outerShdw blurRad="76200" dist="50800" dir="5400000" algn="tl" rotWithShape="0">
                    <a:srgbClr val="000000">
                      <a:alpha val="65000"/>
                    </a:srgbClr>
                  </a:outerShdw>
                </a:effectLst>
              </a:rPr>
              <a:t>IMPORTANTE</a:t>
            </a:r>
            <a:endParaRPr lang="es-MX" sz="3200" b="1" spc="50" dirty="0">
              <a:ln w="11430"/>
              <a:solidFill>
                <a:schemeClr val="accent6">
                  <a:lumMod val="50000"/>
                </a:schemeClr>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354220288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5 Imagen" descr="mosquito- Aedes aegypti.bmp"/>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WordArt 4"/>
          <p:cNvSpPr>
            <a:spLocks noChangeArrowheads="1" noChangeShapeType="1" noTextEdit="1"/>
          </p:cNvSpPr>
          <p:nvPr/>
        </p:nvSpPr>
        <p:spPr bwMode="auto">
          <a:xfrm>
            <a:off x="1738283" y="357166"/>
            <a:ext cx="6840537" cy="950912"/>
          </a:xfrm>
          <a:prstGeom prst="rect">
            <a:avLst/>
          </a:prstGeom>
          <a:ln>
            <a:noFill/>
          </a:ln>
        </p:spPr>
        <p:txBody>
          <a:bodyPr wrap="none" fromWordArt="1">
            <a:prstTxWarp prst="textPlain">
              <a:avLst>
                <a:gd name="adj" fmla="val 50000"/>
              </a:avLst>
            </a:prstTxWarp>
          </a:bodyPr>
          <a:lstStyle/>
          <a:p>
            <a:pPr algn="ctr">
              <a:defRPr/>
            </a:pPr>
            <a:r>
              <a:rPr lang="es-ES" sz="3600" b="1" i="1" kern="10" dirty="0">
                <a:ln w="900" cmpd="sng">
                  <a:solidFill>
                    <a:schemeClr val="bg2">
                      <a:lumMod val="60000"/>
                      <a:lumOff val="40000"/>
                      <a:alpha val="55000"/>
                    </a:schemeClr>
                  </a:solidFill>
                  <a:prstDash val="solid"/>
                </a:ln>
                <a:solidFill>
                  <a:srgbClr val="FFFFFF"/>
                </a:solidFill>
                <a:effectLst>
                  <a:innerShdw blurRad="101600" dist="76200" dir="5400000">
                    <a:schemeClr val="accent1">
                      <a:satMod val="190000"/>
                      <a:tint val="100000"/>
                      <a:alpha val="74000"/>
                    </a:schemeClr>
                  </a:innerShdw>
                </a:effectLst>
                <a:latin typeface="Arial Black"/>
                <a:cs typeface="Arial" charset="0"/>
              </a:rPr>
              <a:t>GRACIAS !!!</a:t>
            </a:r>
          </a:p>
        </p:txBody>
      </p:sp>
      <p:sp>
        <p:nvSpPr>
          <p:cNvPr id="5" name="WordArt 4"/>
          <p:cNvSpPr>
            <a:spLocks noChangeArrowheads="1" noChangeShapeType="1" noTextEdit="1"/>
          </p:cNvSpPr>
          <p:nvPr/>
        </p:nvSpPr>
        <p:spPr bwMode="auto">
          <a:xfrm>
            <a:off x="4881554" y="5572140"/>
            <a:ext cx="5572164" cy="808036"/>
          </a:xfrm>
          <a:prstGeom prst="rect">
            <a:avLst/>
          </a:prstGeom>
          <a:ln>
            <a:noFill/>
          </a:ln>
        </p:spPr>
        <p:txBody>
          <a:bodyPr wrap="none" fromWordArt="1">
            <a:prstTxWarp prst="textPlain">
              <a:avLst>
                <a:gd name="adj" fmla="val 50000"/>
              </a:avLst>
            </a:prstTxWarp>
          </a:bodyPr>
          <a:lstStyle/>
          <a:p>
            <a:pPr algn="ctr">
              <a:defRPr/>
            </a:pPr>
            <a:r>
              <a:rPr lang="es-ES" sz="3600" b="1" i="1" kern="10" dirty="0">
                <a:ln w="900" cmpd="sng">
                  <a:solidFill>
                    <a:schemeClr val="bg2">
                      <a:lumMod val="60000"/>
                      <a:lumOff val="40000"/>
                      <a:alpha val="55000"/>
                    </a:schemeClr>
                  </a:solidFill>
                  <a:prstDash val="solid"/>
                </a:ln>
                <a:solidFill>
                  <a:srgbClr val="FFFFFF"/>
                </a:solidFill>
                <a:effectLst>
                  <a:innerShdw blurRad="101600" dist="76200" dir="5400000">
                    <a:schemeClr val="accent1">
                      <a:satMod val="190000"/>
                      <a:tint val="100000"/>
                      <a:alpha val="74000"/>
                    </a:schemeClr>
                  </a:innerShdw>
                </a:effectLst>
                <a:latin typeface="Arial Black"/>
                <a:cs typeface="Arial" charset="0"/>
              </a:rPr>
              <a:t>DR. JUAN FRANCISCO MARTÍNEZ PERALES</a:t>
            </a:r>
          </a:p>
          <a:p>
            <a:pPr algn="ctr">
              <a:defRPr/>
            </a:pPr>
            <a:r>
              <a:rPr lang="es-ES" sz="3600" b="1" i="1" kern="10" dirty="0" smtClean="0">
                <a:ln w="900" cmpd="sng">
                  <a:solidFill>
                    <a:schemeClr val="bg2">
                      <a:lumMod val="60000"/>
                      <a:lumOff val="40000"/>
                      <a:alpha val="55000"/>
                    </a:schemeClr>
                  </a:solidFill>
                  <a:prstDash val="solid"/>
                </a:ln>
                <a:solidFill>
                  <a:srgbClr val="FFFFFF"/>
                </a:solidFill>
                <a:effectLst>
                  <a:innerShdw blurRad="101600" dist="76200" dir="5400000">
                    <a:schemeClr val="accent1">
                      <a:satMod val="190000"/>
                      <a:tint val="100000"/>
                      <a:alpha val="74000"/>
                    </a:schemeClr>
                  </a:innerShdw>
                </a:effectLst>
                <a:latin typeface="Arial Black"/>
                <a:cs typeface="Arial" charset="0"/>
              </a:rPr>
              <a:t>juanwolf712@gmail.com</a:t>
            </a:r>
            <a:endParaRPr lang="es-ES" sz="3600" b="1" i="1" kern="10" dirty="0">
              <a:ln w="900" cmpd="sng">
                <a:solidFill>
                  <a:schemeClr val="bg2">
                    <a:lumMod val="60000"/>
                    <a:lumOff val="40000"/>
                    <a:alpha val="55000"/>
                  </a:schemeClr>
                </a:solidFill>
                <a:prstDash val="solid"/>
              </a:ln>
              <a:solidFill>
                <a:srgbClr val="FFFFFF"/>
              </a:solidFill>
              <a:effectLst>
                <a:innerShdw blurRad="101600" dist="76200" dir="5400000">
                  <a:schemeClr val="accent1">
                    <a:satMod val="190000"/>
                    <a:tint val="100000"/>
                    <a:alpha val="74000"/>
                  </a:schemeClr>
                </a:innerShdw>
              </a:effectLst>
              <a:latin typeface="Arial Black"/>
              <a:cs typeface="Arial" charset="0"/>
            </a:endParaRPr>
          </a:p>
        </p:txBody>
      </p:sp>
    </p:spTree>
    <p:extLst>
      <p:ext uri="{BB962C8B-B14F-4D97-AF65-F5344CB8AC3E}">
        <p14:creationId xmlns:p14="http://schemas.microsoft.com/office/powerpoint/2010/main" val="8690205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3246" r="6296" b="6250"/>
          <a:stretch/>
        </p:blipFill>
        <p:spPr bwMode="auto">
          <a:xfrm>
            <a:off x="0" y="968991"/>
            <a:ext cx="12192000" cy="5889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ÁREA DE MEDIO RIESGO EN TAMAZUNCHALE</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sp>
        <p:nvSpPr>
          <p:cNvPr id="4" name="3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31</a:t>
            </a:r>
          </a:p>
        </p:txBody>
      </p:sp>
    </p:spTree>
    <p:extLst>
      <p:ext uri="{BB962C8B-B14F-4D97-AF65-F5344CB8AC3E}">
        <p14:creationId xmlns:p14="http://schemas.microsoft.com/office/powerpoint/2010/main" val="29830953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3060" r="6296" b="6250"/>
          <a:stretch/>
        </p:blipFill>
        <p:spPr bwMode="auto">
          <a:xfrm>
            <a:off x="0" y="955343"/>
            <a:ext cx="12192000" cy="59026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ÁREA DE RIESGO PRINCIPAL EN TAMAZUNCHALE</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sp>
        <p:nvSpPr>
          <p:cNvPr id="6" name="5 CuadroTexto"/>
          <p:cNvSpPr txBox="1"/>
          <p:nvPr/>
        </p:nvSpPr>
        <p:spPr>
          <a:xfrm>
            <a:off x="335361" y="6309323"/>
            <a:ext cx="3552395" cy="430887"/>
          </a:xfrm>
          <a:prstGeom prst="rect">
            <a:avLst/>
          </a:prstGeom>
          <a:solidFill>
            <a:schemeClr val="bg1"/>
          </a:solidFill>
        </p:spPr>
        <p:txBody>
          <a:bodyPr wrap="square" rtlCol="0">
            <a:spAutoFit/>
          </a:bodyPr>
          <a:lstStyle/>
          <a:p>
            <a:pPr algn="ctr"/>
            <a:r>
              <a:rPr lang="es-MX" sz="1100" b="1" dirty="0" smtClean="0"/>
              <a:t>FUENTE: Sistema Integral de Monitoreo de Vectores</a:t>
            </a:r>
          </a:p>
          <a:p>
            <a:pPr algn="ctr"/>
            <a:r>
              <a:rPr lang="es-MX" sz="1100" b="1" dirty="0" smtClean="0"/>
              <a:t>FECHA DE CORTE: </a:t>
            </a:r>
            <a:r>
              <a:rPr lang="es-MX" sz="1100" b="1" dirty="0" err="1" smtClean="0"/>
              <a:t>Sem</a:t>
            </a:r>
            <a:r>
              <a:rPr lang="es-MX" sz="1100" b="1" dirty="0" smtClean="0"/>
              <a:t> </a:t>
            </a:r>
            <a:r>
              <a:rPr lang="es-MX" sz="1100" b="1" dirty="0" err="1" smtClean="0"/>
              <a:t>Epidem</a:t>
            </a:r>
            <a:r>
              <a:rPr lang="es-MX" sz="1100" b="1" dirty="0" smtClean="0"/>
              <a:t> No. 31</a:t>
            </a:r>
          </a:p>
        </p:txBody>
      </p:sp>
    </p:spTree>
    <p:extLst>
      <p:ext uri="{BB962C8B-B14F-4D97-AF65-F5344CB8AC3E}">
        <p14:creationId xmlns:p14="http://schemas.microsoft.com/office/powerpoint/2010/main" val="496921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23392" y="980729"/>
            <a:ext cx="10945216" cy="3416320"/>
          </a:xfrm>
          <a:prstGeom prst="rect">
            <a:avLst/>
          </a:prstGeom>
        </p:spPr>
        <p:txBody>
          <a:bodyPr wrap="square">
            <a:spAutoFit/>
          </a:bodyPr>
          <a:lstStyle/>
          <a:p>
            <a:pPr algn="just"/>
            <a:r>
              <a:rPr lang="es-MX" dirty="0"/>
              <a:t>Operativo de Barrido en la cabecera de </a:t>
            </a:r>
            <a:r>
              <a:rPr lang="es-MX" dirty="0" smtClean="0"/>
              <a:t>Tamazunchale con </a:t>
            </a:r>
            <a:r>
              <a:rPr lang="es-MX" dirty="0"/>
              <a:t>las siguientes acciones integrales</a:t>
            </a:r>
            <a:r>
              <a:rPr lang="es-MX" dirty="0" smtClean="0"/>
              <a:t>:</a:t>
            </a:r>
          </a:p>
          <a:p>
            <a:pPr algn="just"/>
            <a:endParaRPr lang="es-MX" dirty="0"/>
          </a:p>
          <a:p>
            <a:pPr marL="342900" indent="-342900" algn="just">
              <a:buFont typeface="+mj-lt"/>
              <a:buAutoNum type="arabicPeriod"/>
            </a:pPr>
            <a:r>
              <a:rPr lang="es-MX" b="1" dirty="0"/>
              <a:t>Nebulización UBV.-</a:t>
            </a:r>
            <a:r>
              <a:rPr lang="es-MX" dirty="0"/>
              <a:t>  en el 100% de la </a:t>
            </a:r>
            <a:r>
              <a:rPr lang="es-MX" dirty="0" smtClean="0"/>
              <a:t>cabecera para esto se ocuparan los </a:t>
            </a:r>
            <a:r>
              <a:rPr lang="es-MX" b="1" dirty="0" smtClean="0"/>
              <a:t>3</a:t>
            </a:r>
            <a:r>
              <a:rPr lang="es-MX" dirty="0" smtClean="0"/>
              <a:t> </a:t>
            </a:r>
            <a:r>
              <a:rPr lang="es-MX" dirty="0"/>
              <a:t>equipos pesados. Se llevaran a cabo </a:t>
            </a:r>
            <a:r>
              <a:rPr lang="es-MX" dirty="0" smtClean="0"/>
              <a:t>4 </a:t>
            </a:r>
            <a:r>
              <a:rPr lang="es-MX" dirty="0"/>
              <a:t>ciclos de </a:t>
            </a:r>
            <a:r>
              <a:rPr lang="es-MX" dirty="0" smtClean="0"/>
              <a:t>nebulización con periodicidad semanal. </a:t>
            </a:r>
          </a:p>
          <a:p>
            <a:pPr marL="342900" indent="-342900" algn="just">
              <a:buFont typeface="+mj-lt"/>
              <a:buAutoNum type="arabicPeriod"/>
            </a:pPr>
            <a:endParaRPr lang="es-MX" b="1" dirty="0"/>
          </a:p>
          <a:p>
            <a:pPr marL="342900" indent="-342900" algn="just">
              <a:buFont typeface="+mj-lt"/>
              <a:buAutoNum type="arabicPeriod"/>
            </a:pPr>
            <a:r>
              <a:rPr lang="es-MX" b="1" dirty="0" err="1" smtClean="0"/>
              <a:t>Termonebulización</a:t>
            </a:r>
            <a:r>
              <a:rPr lang="es-MX" b="1" dirty="0" smtClean="0"/>
              <a:t>.-</a:t>
            </a:r>
            <a:r>
              <a:rPr lang="es-MX" dirty="0" smtClean="0"/>
              <a:t> en todas aquellas áreas que no se pueda llegar con el equipo portátil</a:t>
            </a:r>
          </a:p>
          <a:p>
            <a:pPr marL="342900" indent="-342900" algn="just">
              <a:buFont typeface="+mj-lt"/>
              <a:buAutoNum type="arabicPeriod"/>
            </a:pPr>
            <a:endParaRPr lang="es-MX" b="1" dirty="0"/>
          </a:p>
          <a:p>
            <a:pPr marL="342900" indent="-342900" algn="just">
              <a:buFont typeface="+mj-lt"/>
              <a:buAutoNum type="arabicPeriod"/>
            </a:pPr>
            <a:r>
              <a:rPr lang="es-MX" b="1" dirty="0" smtClean="0"/>
              <a:t>Control </a:t>
            </a:r>
            <a:r>
              <a:rPr lang="es-MX" b="1" dirty="0"/>
              <a:t>Larvario.-</a:t>
            </a:r>
            <a:r>
              <a:rPr lang="es-MX" dirty="0"/>
              <a:t> Se </a:t>
            </a:r>
            <a:r>
              <a:rPr lang="es-MX" dirty="0" smtClean="0"/>
              <a:t>deberá cubrir colonias (sectores) seleccionadas </a:t>
            </a:r>
            <a:r>
              <a:rPr lang="es-MX" dirty="0"/>
              <a:t>por ser consideradas las de mayor </a:t>
            </a:r>
            <a:r>
              <a:rPr lang="es-MX" dirty="0" smtClean="0"/>
              <a:t>riesgo</a:t>
            </a:r>
          </a:p>
          <a:p>
            <a:pPr marL="342900" indent="-342900" algn="just">
              <a:buFont typeface="+mj-lt"/>
              <a:buAutoNum type="arabicPeriod"/>
            </a:pPr>
            <a:endParaRPr lang="es-MX" b="1" dirty="0"/>
          </a:p>
          <a:p>
            <a:pPr marL="342900" indent="-342900" algn="just">
              <a:buFont typeface="+mj-lt"/>
              <a:buAutoNum type="arabicPeriod"/>
            </a:pPr>
            <a:r>
              <a:rPr lang="es-MX" b="1" dirty="0" smtClean="0"/>
              <a:t>Rociado </a:t>
            </a:r>
            <a:r>
              <a:rPr lang="es-MX" b="1" dirty="0" err="1"/>
              <a:t>Intradomiciliario</a:t>
            </a:r>
            <a:r>
              <a:rPr lang="es-MX" b="1" dirty="0"/>
              <a:t> ante caso.-</a:t>
            </a:r>
            <a:r>
              <a:rPr lang="es-MX" dirty="0"/>
              <a:t> Se continuara con la forma de trabajar por </a:t>
            </a:r>
            <a:r>
              <a:rPr lang="es-MX" dirty="0" smtClean="0"/>
              <a:t>parte de </a:t>
            </a:r>
            <a:r>
              <a:rPr lang="es-MX" dirty="0"/>
              <a:t>las brigadas de rociado ante la presencia de cualquier caso probable en la cabecera del municipio, esto es rociar la casa del caso y las manzanas aledañas a este</a:t>
            </a:r>
            <a:r>
              <a:rPr lang="es-MX" dirty="0" smtClean="0"/>
              <a:t>. (las fechas dependerán de la situación epidemiológica)</a:t>
            </a:r>
            <a:endParaRPr lang="es-MX" dirty="0"/>
          </a:p>
        </p:txBody>
      </p:sp>
      <p:sp>
        <p:nvSpPr>
          <p:cNvPr id="4" name="3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OPERATIVO DE BARRIDO</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17655045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719403" y="1556793"/>
            <a:ext cx="10753195" cy="2862322"/>
          </a:xfrm>
          <a:prstGeom prst="rect">
            <a:avLst/>
          </a:prstGeom>
        </p:spPr>
        <p:txBody>
          <a:bodyPr wrap="square">
            <a:spAutoFit/>
          </a:bodyPr>
          <a:lstStyle/>
          <a:p>
            <a:pPr algn="just"/>
            <a:r>
              <a:rPr lang="es-MX" sz="2000" dirty="0" smtClean="0"/>
              <a:t>El Operativo </a:t>
            </a:r>
            <a:r>
              <a:rPr lang="es-MX" sz="2000" dirty="0"/>
              <a:t>de Barrido </a:t>
            </a:r>
            <a:r>
              <a:rPr lang="es-MX" sz="2000" dirty="0" smtClean="0"/>
              <a:t>será evaluado mediante:</a:t>
            </a:r>
          </a:p>
          <a:p>
            <a:pPr algn="just"/>
            <a:endParaRPr lang="es-MX" sz="2000" dirty="0"/>
          </a:p>
          <a:p>
            <a:pPr marL="285750" indent="-285750" algn="just">
              <a:buFont typeface="Arial" panose="020B0604020202020204" pitchFamily="34" charset="0"/>
              <a:buChar char="•"/>
            </a:pPr>
            <a:r>
              <a:rPr lang="es-MX" sz="2000" dirty="0" smtClean="0"/>
              <a:t>Exploraciones Entomológicas Pre y Post Intervención.- evaluación del control de las fases inmaduras de </a:t>
            </a:r>
            <a:r>
              <a:rPr lang="es-MX" sz="2000" i="1" dirty="0" smtClean="0"/>
              <a:t>Aedes </a:t>
            </a:r>
            <a:r>
              <a:rPr lang="es-MX" sz="2000" i="1" dirty="0" err="1" smtClean="0"/>
              <a:t>aegypti</a:t>
            </a:r>
            <a:endParaRPr lang="es-MX" sz="2000" i="1" dirty="0" smtClean="0"/>
          </a:p>
          <a:p>
            <a:pPr marL="285750" indent="-285750" algn="just">
              <a:buFont typeface="Arial" panose="020B0604020202020204" pitchFamily="34" charset="0"/>
              <a:buChar char="•"/>
            </a:pPr>
            <a:endParaRPr lang="es-MX" sz="2000" i="1" dirty="0" smtClean="0"/>
          </a:p>
          <a:p>
            <a:pPr marL="285750" indent="-285750" algn="just">
              <a:buFont typeface="Arial" panose="020B0604020202020204" pitchFamily="34" charset="0"/>
              <a:buChar char="•"/>
            </a:pPr>
            <a:endParaRPr lang="es-MX" sz="2000" dirty="0"/>
          </a:p>
          <a:p>
            <a:pPr marL="285750" indent="-285750" algn="just">
              <a:buFont typeface="Arial" panose="020B0604020202020204" pitchFamily="34" charset="0"/>
              <a:buChar char="•"/>
            </a:pPr>
            <a:r>
              <a:rPr lang="es-MX" sz="2000" dirty="0" smtClean="0"/>
              <a:t>Vigilancia con </a:t>
            </a:r>
            <a:r>
              <a:rPr lang="es-MX" sz="2000" dirty="0" err="1" smtClean="0"/>
              <a:t>Ovitrampas</a:t>
            </a:r>
            <a:r>
              <a:rPr lang="es-MX" sz="2000" dirty="0" smtClean="0"/>
              <a:t>.- evaluación del control de adultos de </a:t>
            </a:r>
            <a:r>
              <a:rPr lang="es-MX" sz="2000" i="1" dirty="0" smtClean="0"/>
              <a:t>Aedes </a:t>
            </a:r>
            <a:r>
              <a:rPr lang="es-MX" sz="2000" i="1" dirty="0" err="1" smtClean="0"/>
              <a:t>aegypti</a:t>
            </a:r>
            <a:endParaRPr lang="es-MX" sz="2000" i="1" dirty="0" smtClean="0"/>
          </a:p>
          <a:p>
            <a:pPr marL="285750" indent="-285750" algn="just">
              <a:buFont typeface="Arial" panose="020B0604020202020204" pitchFamily="34" charset="0"/>
              <a:buChar char="•"/>
            </a:pPr>
            <a:endParaRPr lang="es-MX" sz="2000" dirty="0"/>
          </a:p>
          <a:p>
            <a:pPr marL="285750" indent="-285750" algn="just">
              <a:buFont typeface="Arial" panose="020B0604020202020204" pitchFamily="34" charset="0"/>
              <a:buChar char="•"/>
            </a:pPr>
            <a:r>
              <a:rPr lang="es-MX" sz="2000" dirty="0" smtClean="0"/>
              <a:t>Vigilancia Entomovirológica.- verificar la circulación viral en las poblaciones de mosquitos </a:t>
            </a:r>
            <a:endParaRPr lang="es-MX" sz="2000" dirty="0"/>
          </a:p>
        </p:txBody>
      </p:sp>
      <p:sp>
        <p:nvSpPr>
          <p:cNvPr id="6" name="5 CuadroTexto"/>
          <p:cNvSpPr txBox="1"/>
          <p:nvPr/>
        </p:nvSpPr>
        <p:spPr>
          <a:xfrm>
            <a:off x="0" y="1"/>
            <a:ext cx="12192000" cy="830997"/>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EVALUACIÓN DE LAS ACTIVIDADES DE CONTROL</a:t>
            </a:r>
          </a:p>
          <a:p>
            <a:pPr algn="ctr"/>
            <a:r>
              <a:rPr lang="es-MX" sz="2000" b="1" spc="50" dirty="0" smtClean="0">
                <a:ln w="11430"/>
                <a:solidFill>
                  <a:schemeClr val="accent6">
                    <a:lumMod val="50000"/>
                  </a:schemeClr>
                </a:solidFill>
                <a:effectLst>
                  <a:outerShdw blurRad="76200" dist="50800" dir="5400000" algn="tl" rotWithShape="0">
                    <a:srgbClr val="000000">
                      <a:alpha val="65000"/>
                    </a:srgbClr>
                  </a:outerShdw>
                </a:effectLst>
              </a:rPr>
              <a:t>(Vigilancia Entomológica)</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029520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1181795" y="2420889"/>
            <a:ext cx="9810749" cy="646331"/>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s-MX" sz="3600" b="1" spc="50" dirty="0" smtClean="0">
                <a:ln w="11430"/>
                <a:solidFill>
                  <a:srgbClr val="800000"/>
                </a:solidFill>
                <a:effectLst>
                  <a:outerShdw blurRad="76200" dist="50800" dir="5400000" algn="tl" rotWithShape="0">
                    <a:srgbClr val="000000">
                      <a:alpha val="65000"/>
                    </a:srgbClr>
                  </a:outerShdw>
                </a:effectLst>
                <a:latin typeface="Arial Black" pitchFamily="34" charset="0"/>
              </a:rPr>
              <a:t>AVANCES</a:t>
            </a:r>
            <a:endParaRPr lang="es-ES" sz="3600" b="1" spc="50" dirty="0">
              <a:ln w="11430"/>
              <a:solidFill>
                <a:srgbClr val="800000"/>
              </a:soli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22265086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0" y="0"/>
            <a:ext cx="12192000"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MX" sz="2800" b="1" spc="50" dirty="0" smtClean="0">
                <a:ln w="11430"/>
                <a:solidFill>
                  <a:schemeClr val="accent6">
                    <a:lumMod val="50000"/>
                  </a:schemeClr>
                </a:solidFill>
                <a:effectLst>
                  <a:outerShdw blurRad="76200" dist="50800" dir="5400000" algn="tl" rotWithShape="0">
                    <a:srgbClr val="000000">
                      <a:alpha val="65000"/>
                    </a:srgbClr>
                  </a:outerShdw>
                </a:effectLst>
              </a:rPr>
              <a:t>CABECERA MPAL. DE TAMAZUNCHALE</a:t>
            </a:r>
            <a:endParaRPr lang="es-MX" sz="2800" b="1" spc="50" dirty="0">
              <a:ln w="11430"/>
              <a:solidFill>
                <a:schemeClr val="accent6">
                  <a:lumMod val="50000"/>
                </a:schemeClr>
              </a:solidFill>
              <a:effectLst>
                <a:outerShdw blurRad="76200" dist="50800" dir="5400000" algn="tl" rotWithShape="0">
                  <a:srgbClr val="000000">
                    <a:alpha val="65000"/>
                  </a:srgbClr>
                </a:outerShdw>
              </a:effectLst>
            </a:endParaRP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3060" r="6296" b="6250"/>
          <a:stretch/>
        </p:blipFill>
        <p:spPr bwMode="auto">
          <a:xfrm>
            <a:off x="0" y="955343"/>
            <a:ext cx="12192000" cy="59026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 name="1 Tabla"/>
          <p:cNvGraphicFramePr>
            <a:graphicFrameLocks noGrp="1"/>
          </p:cNvGraphicFramePr>
          <p:nvPr>
            <p:extLst>
              <p:ext uri="{D42A27DB-BD31-4B8C-83A1-F6EECF244321}">
                <p14:modId xmlns:p14="http://schemas.microsoft.com/office/powerpoint/2010/main" val="2098100872"/>
              </p:ext>
            </p:extLst>
          </p:nvPr>
        </p:nvGraphicFramePr>
        <p:xfrm>
          <a:off x="5484883" y="1183689"/>
          <a:ext cx="6224896" cy="741680"/>
        </p:xfrm>
        <a:graphic>
          <a:graphicData uri="http://schemas.openxmlformats.org/drawingml/2006/table">
            <a:tbl>
              <a:tblPr firstRow="1" bandRow="1">
                <a:tableStyleId>{5C22544A-7EE6-4342-B048-85BDC9FD1C3A}</a:tableStyleId>
              </a:tblPr>
              <a:tblGrid>
                <a:gridCol w="3112448"/>
                <a:gridCol w="3112448"/>
              </a:tblGrid>
              <a:tr h="370840">
                <a:tc>
                  <a:txBody>
                    <a:bodyPr/>
                    <a:lstStyle/>
                    <a:p>
                      <a:pPr algn="ctr"/>
                      <a:r>
                        <a:rPr lang="es-MX" sz="1800" b="1" dirty="0" smtClean="0"/>
                        <a:t>No. DE MANZANAS</a:t>
                      </a:r>
                      <a:endParaRPr lang="es-MX" sz="1800" b="1" dirty="0"/>
                    </a:p>
                  </a:txBody>
                  <a:tcPr anchor="ctr"/>
                </a:tc>
                <a:tc>
                  <a:txBody>
                    <a:bodyPr/>
                    <a:lstStyle/>
                    <a:p>
                      <a:pPr algn="ctr"/>
                      <a:r>
                        <a:rPr lang="es-MX" sz="1800" b="1" dirty="0" smtClean="0"/>
                        <a:t>379</a:t>
                      </a:r>
                      <a:endParaRPr lang="es-MX" sz="1800" b="1" dirty="0"/>
                    </a:p>
                  </a:txBody>
                  <a:tcPr anchor="ctr"/>
                </a:tc>
              </a:tr>
              <a:tr h="370840">
                <a:tc>
                  <a:txBody>
                    <a:bodyPr/>
                    <a:lstStyle/>
                    <a:p>
                      <a:pPr algn="ctr"/>
                      <a:r>
                        <a:rPr lang="es-MX" sz="1800" b="1" dirty="0" smtClean="0"/>
                        <a:t>No. DE CASAS</a:t>
                      </a:r>
                      <a:endParaRPr lang="es-MX" sz="1800" b="1" dirty="0"/>
                    </a:p>
                  </a:txBody>
                  <a:tcPr anchor="ctr"/>
                </a:tc>
                <a:tc>
                  <a:txBody>
                    <a:bodyPr/>
                    <a:lstStyle/>
                    <a:p>
                      <a:pPr algn="ctr"/>
                      <a:r>
                        <a:rPr lang="es-MX" sz="1800" b="1" dirty="0" smtClean="0"/>
                        <a:t>7,805</a:t>
                      </a:r>
                      <a:endParaRPr lang="es-MX" sz="1800" b="1" dirty="0"/>
                    </a:p>
                  </a:txBody>
                  <a:tcPr anchor="ctr"/>
                </a:tc>
              </a:tr>
            </a:tbl>
          </a:graphicData>
        </a:graphic>
      </p:graphicFrame>
    </p:spTree>
    <p:extLst>
      <p:ext uri="{BB962C8B-B14F-4D97-AF65-F5344CB8AC3E}">
        <p14:creationId xmlns:p14="http://schemas.microsoft.com/office/powerpoint/2010/main" val="1593308350"/>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2492</TotalTime>
  <Words>1139</Words>
  <Application>Microsoft Office PowerPoint</Application>
  <PresentationFormat>Personalizado</PresentationFormat>
  <Paragraphs>161</Paragraphs>
  <Slides>34</Slides>
  <Notes>0</Notes>
  <HiddenSlides>0</HiddenSlides>
  <MMClips>0</MMClips>
  <ScaleCrop>false</ScaleCrop>
  <HeadingPairs>
    <vt:vector size="4" baseType="variant">
      <vt:variant>
        <vt:lpstr>Tema</vt:lpstr>
      </vt:variant>
      <vt:variant>
        <vt:i4>1</vt:i4>
      </vt:variant>
      <vt:variant>
        <vt:lpstr>Títulos de diapositiva</vt:lpstr>
      </vt:variant>
      <vt:variant>
        <vt:i4>34</vt:i4>
      </vt:variant>
    </vt:vector>
  </HeadingPairs>
  <TitlesOfParts>
    <vt:vector size="35" baseType="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SSNL JS3</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Juan Francisco Martinez Perales</dc:creator>
  <cp:lastModifiedBy>vectorestatal</cp:lastModifiedBy>
  <cp:revision>91</cp:revision>
  <dcterms:created xsi:type="dcterms:W3CDTF">2015-07-06T17:21:33Z</dcterms:created>
  <dcterms:modified xsi:type="dcterms:W3CDTF">2018-08-15T15:35:18Z</dcterms:modified>
</cp:coreProperties>
</file>